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1"/>
  </p:notesMasterIdLst>
  <p:sldIdLst>
    <p:sldId id="274" r:id="rId2"/>
    <p:sldId id="383" r:id="rId3"/>
    <p:sldId id="400" r:id="rId4"/>
    <p:sldId id="397" r:id="rId5"/>
    <p:sldId id="257" r:id="rId6"/>
    <p:sldId id="386" r:id="rId7"/>
    <p:sldId id="385" r:id="rId8"/>
    <p:sldId id="387" r:id="rId9"/>
    <p:sldId id="388" r:id="rId10"/>
    <p:sldId id="407" r:id="rId11"/>
    <p:sldId id="408" r:id="rId12"/>
    <p:sldId id="409" r:id="rId13"/>
    <p:sldId id="396" r:id="rId14"/>
    <p:sldId id="401" r:id="rId15"/>
    <p:sldId id="404" r:id="rId16"/>
    <p:sldId id="405" r:id="rId17"/>
    <p:sldId id="402" r:id="rId18"/>
    <p:sldId id="337" r:id="rId19"/>
    <p:sldId id="389" r:id="rId20"/>
    <p:sldId id="269" r:id="rId21"/>
    <p:sldId id="266" r:id="rId22"/>
    <p:sldId id="267" r:id="rId23"/>
    <p:sldId id="270" r:id="rId24"/>
    <p:sldId id="399" r:id="rId25"/>
    <p:sldId id="311" r:id="rId26"/>
    <p:sldId id="312" r:id="rId27"/>
    <p:sldId id="393" r:id="rId28"/>
    <p:sldId id="392" r:id="rId29"/>
    <p:sldId id="406" r:id="rId30"/>
    <p:sldId id="413" r:id="rId31"/>
    <p:sldId id="410" r:id="rId32"/>
    <p:sldId id="411" r:id="rId33"/>
    <p:sldId id="412" r:id="rId34"/>
    <p:sldId id="414" r:id="rId35"/>
    <p:sldId id="415" r:id="rId36"/>
    <p:sldId id="416" r:id="rId37"/>
    <p:sldId id="417" r:id="rId38"/>
    <p:sldId id="418" r:id="rId39"/>
    <p:sldId id="394" r:id="rId40"/>
  </p:sldIdLst>
  <p:sldSz cx="9144000" cy="6858000" type="screen4x3"/>
  <p:notesSz cx="6858000" cy="91170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EAEA2E"/>
    <a:srgbClr val="020298"/>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0138" autoAdjust="0"/>
    <p:restoredTop sz="94660"/>
  </p:normalViewPr>
  <p:slideViewPr>
    <p:cSldViewPr>
      <p:cViewPr varScale="1">
        <p:scale>
          <a:sx n="67" d="100"/>
          <a:sy n="67" d="100"/>
        </p:scale>
        <p:origin x="-900" y="-108"/>
      </p:cViewPr>
      <p:guideLst>
        <p:guide orient="horz" pos="913"/>
        <p:guide pos="2812"/>
      </p:guideLst>
    </p:cSldViewPr>
  </p:slideViewPr>
  <p:notesTextViewPr>
    <p:cViewPr>
      <p:scale>
        <a:sx n="100" d="100"/>
        <a:sy n="100" d="100"/>
      </p:scale>
      <p:origin x="0" y="0"/>
    </p:cViewPr>
  </p:notesTextViewPr>
  <p:sorterViewPr>
    <p:cViewPr>
      <p:scale>
        <a:sx n="66" d="100"/>
        <a:sy n="66" d="100"/>
      </p:scale>
      <p:origin x="0" y="2148"/>
    </p:cViewPr>
  </p:sorterViewPr>
  <p:gridSpacing cx="36868100" cy="3686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71800" cy="455613"/>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23907" name="Rectangle 3"/>
          <p:cNvSpPr>
            <a:spLocks noGrp="1" noChangeArrowheads="1"/>
          </p:cNvSpPr>
          <p:nvPr>
            <p:ph type="dt" idx="1"/>
          </p:nvPr>
        </p:nvSpPr>
        <p:spPr bwMode="auto">
          <a:xfrm>
            <a:off x="3884613" y="0"/>
            <a:ext cx="2971800" cy="455613"/>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316" name="Rectangle 4"/>
          <p:cNvSpPr>
            <a:spLocks noGrp="1" noRot="1" noChangeArrowheads="1" noTextEdit="1"/>
          </p:cNvSpPr>
          <p:nvPr>
            <p:ph type="sldImg" idx="2"/>
          </p:nvPr>
        </p:nvSpPr>
        <p:spPr bwMode="auto">
          <a:xfrm>
            <a:off x="1150938" y="684213"/>
            <a:ext cx="4556125" cy="3417887"/>
          </a:xfrm>
          <a:prstGeom prst="rect">
            <a:avLst/>
          </a:prstGeom>
          <a:noFill/>
          <a:ln w="9525">
            <a:solidFill>
              <a:srgbClr val="000000"/>
            </a:solidFill>
            <a:miter lim="800000"/>
            <a:headEnd/>
            <a:tailEnd/>
          </a:ln>
        </p:spPr>
      </p:sp>
      <p:sp>
        <p:nvSpPr>
          <p:cNvPr id="123909" name="Rectangle 5"/>
          <p:cNvSpPr>
            <a:spLocks noGrp="1" noChangeArrowheads="1"/>
          </p:cNvSpPr>
          <p:nvPr>
            <p:ph type="body" sz="quarter" idx="3"/>
          </p:nvPr>
        </p:nvSpPr>
        <p:spPr bwMode="auto">
          <a:xfrm>
            <a:off x="685800" y="4330700"/>
            <a:ext cx="5486400" cy="41021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3910" name="Rectangle 6"/>
          <p:cNvSpPr>
            <a:spLocks noGrp="1" noChangeArrowheads="1"/>
          </p:cNvSpPr>
          <p:nvPr>
            <p:ph type="ftr" sz="quarter" idx="4"/>
          </p:nvPr>
        </p:nvSpPr>
        <p:spPr bwMode="auto">
          <a:xfrm>
            <a:off x="0" y="8659813"/>
            <a:ext cx="2971800" cy="455612"/>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23911" name="Rectangle 7"/>
          <p:cNvSpPr>
            <a:spLocks noGrp="1" noChangeArrowheads="1"/>
          </p:cNvSpPr>
          <p:nvPr>
            <p:ph type="sldNum" sz="quarter" idx="5"/>
          </p:nvPr>
        </p:nvSpPr>
        <p:spPr bwMode="auto">
          <a:xfrm>
            <a:off x="3884613" y="8659813"/>
            <a:ext cx="2971800" cy="455612"/>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a:defRPr sz="1200"/>
            </a:lvl1pPr>
          </a:lstStyle>
          <a:p>
            <a:pPr>
              <a:defRPr/>
            </a:pPr>
            <a:fld id="{38FC9BC0-A7F9-4A3B-B935-67214CA4B76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miter lim="800000"/>
            <a:headEnd/>
            <a:tailEnd/>
          </a:ln>
        </p:spPr>
        <p:txBody>
          <a:bodyPr/>
          <a:lstStyle/>
          <a:p>
            <a:fld id="{A2849946-92B5-4164-8F6E-5FCC2E0888CE}" type="slidenum">
              <a:rPr lang="en-US" smtClean="0"/>
              <a:pPr/>
              <a:t>1</a:t>
            </a:fld>
            <a:endParaRPr lang="en-US" smtClean="0"/>
          </a:p>
        </p:txBody>
      </p:sp>
      <p:sp>
        <p:nvSpPr>
          <p:cNvPr id="15362" name="Rectangle 2"/>
          <p:cNvSpPr>
            <a:spLocks noGrp="1" noRot="1" noChangeArrowheads="1" noTextEdit="1"/>
          </p:cNvSpPr>
          <p:nvPr>
            <p:ph type="sldImg"/>
          </p:nvPr>
        </p:nvSpPr>
        <p:spPr>
          <a:ln/>
        </p:spPr>
      </p:sp>
      <p:sp>
        <p:nvSpPr>
          <p:cNvPr id="15363"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miter lim="800000"/>
            <a:headEnd/>
            <a:tailEnd/>
          </a:ln>
        </p:spPr>
        <p:txBody>
          <a:bodyPr/>
          <a:lstStyle/>
          <a:p>
            <a:fld id="{6F052333-791C-4060-8882-46626716777B}" type="slidenum">
              <a:rPr lang="en-US" smtClean="0"/>
              <a:pPr/>
              <a:t>25</a:t>
            </a:fld>
            <a:endParaRPr lang="en-US" smtClean="0"/>
          </a:p>
        </p:txBody>
      </p:sp>
      <p:sp>
        <p:nvSpPr>
          <p:cNvPr id="46082" name="Rectangle 2"/>
          <p:cNvSpPr>
            <a:spLocks noGrp="1" noRot="1" noChangeArrowheads="1" noTextEdit="1"/>
          </p:cNvSpPr>
          <p:nvPr>
            <p:ph type="sldImg"/>
          </p:nvPr>
        </p:nvSpPr>
        <p:spPr>
          <a:ln/>
        </p:spPr>
      </p:sp>
      <p:sp>
        <p:nvSpPr>
          <p:cNvPr id="46083" name="Rectangle 3"/>
          <p:cNvSpPr>
            <a:spLocks noGrp="1" noChangeArrowheads="1"/>
          </p:cNvSpPr>
          <p:nvPr>
            <p:ph type="body" idx="1"/>
          </p:nvPr>
        </p:nvSpPr>
        <p:spPr>
          <a:noFill/>
        </p:spPr>
        <p:txBody>
          <a:bodyPr/>
          <a:lstStyle/>
          <a:p>
            <a:pPr eaLnBrk="1" hangingPunct="1"/>
            <a:r>
              <a:rPr lang="en-US" smtClean="0"/>
              <a:t>State Wildlife Action Plan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miter lim="800000"/>
            <a:headEnd/>
            <a:tailEnd/>
          </a:ln>
        </p:spPr>
        <p:txBody>
          <a:bodyPr/>
          <a:lstStyle/>
          <a:p>
            <a:fld id="{78CA12DD-C1ED-4D33-8A04-D85FC27A711C}" type="slidenum">
              <a:rPr lang="en-US" smtClean="0"/>
              <a:pPr/>
              <a:t>26</a:t>
            </a:fld>
            <a:endParaRPr lang="en-US" smtClean="0"/>
          </a:p>
        </p:txBody>
      </p:sp>
      <p:sp>
        <p:nvSpPr>
          <p:cNvPr id="48130" name="Rectangle 2"/>
          <p:cNvSpPr>
            <a:spLocks noGrp="1" noRot="1" noChangeArrowheads="1" noTextEdit="1"/>
          </p:cNvSpPr>
          <p:nvPr>
            <p:ph type="sldImg"/>
          </p:nvPr>
        </p:nvSpPr>
        <p:spPr>
          <a:ln/>
        </p:spPr>
      </p:sp>
      <p:sp>
        <p:nvSpPr>
          <p:cNvPr id="48131"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miter lim="800000"/>
            <a:headEnd/>
            <a:tailEnd/>
          </a:ln>
        </p:spPr>
        <p:txBody>
          <a:bodyPr/>
          <a:lstStyle/>
          <a:p>
            <a:fld id="{290B4024-67DB-4EC9-8431-E233B75D4261}" type="slidenum">
              <a:rPr lang="en-US" smtClean="0"/>
              <a:pPr/>
              <a:t>27</a:t>
            </a:fld>
            <a:endParaRPr lang="en-US" smtClean="0"/>
          </a:p>
        </p:txBody>
      </p:sp>
      <p:sp>
        <p:nvSpPr>
          <p:cNvPr id="50178" name="Rectangle 2"/>
          <p:cNvSpPr>
            <a:spLocks noGrp="1" noRot="1" noChangeArrowheads="1" noTextEdit="1"/>
          </p:cNvSpPr>
          <p:nvPr>
            <p:ph type="sldImg"/>
          </p:nvPr>
        </p:nvSpPr>
        <p:spPr>
          <a:ln/>
        </p:spPr>
      </p:sp>
      <p:sp>
        <p:nvSpPr>
          <p:cNvPr id="50179"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miter lim="800000"/>
            <a:headEnd/>
            <a:tailEnd/>
          </a:ln>
        </p:spPr>
        <p:txBody>
          <a:bodyPr/>
          <a:lstStyle/>
          <a:p>
            <a:fld id="{12D8FF0C-87AE-45BB-B475-BDEC1E0FE0CF}" type="slidenum">
              <a:rPr lang="en-US" smtClean="0"/>
              <a:pPr/>
              <a:t>28</a:t>
            </a:fld>
            <a:endParaRPr lang="en-US" smtClean="0"/>
          </a:p>
        </p:txBody>
      </p:sp>
      <p:sp>
        <p:nvSpPr>
          <p:cNvPr id="52226" name="Rectangle 2"/>
          <p:cNvSpPr>
            <a:spLocks noGrp="1" noRot="1" noChangeArrowheads="1" noTextEdit="1"/>
          </p:cNvSpPr>
          <p:nvPr>
            <p:ph type="sldImg"/>
          </p:nvPr>
        </p:nvSpPr>
        <p:spPr>
          <a:ln/>
        </p:spPr>
      </p:sp>
      <p:sp>
        <p:nvSpPr>
          <p:cNvPr id="52227"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miter lim="800000"/>
            <a:headEnd/>
            <a:tailEnd/>
          </a:ln>
        </p:spPr>
        <p:txBody>
          <a:bodyPr/>
          <a:lstStyle/>
          <a:p>
            <a:fld id="{49B9B6A3-136B-4E33-8C50-96340F14320C}" type="slidenum">
              <a:rPr lang="en-US" smtClean="0"/>
              <a:pPr/>
              <a:t>29</a:t>
            </a:fld>
            <a:endParaRPr lang="en-US" smtClean="0"/>
          </a:p>
        </p:txBody>
      </p:sp>
      <p:sp>
        <p:nvSpPr>
          <p:cNvPr id="54274" name="Rectangle 2"/>
          <p:cNvSpPr>
            <a:spLocks noGrp="1" noRot="1" noChangeArrowheads="1" noTextEdit="1"/>
          </p:cNvSpPr>
          <p:nvPr>
            <p:ph type="sldImg"/>
          </p:nvPr>
        </p:nvSpPr>
        <p:spPr>
          <a:ln/>
        </p:spPr>
      </p:sp>
      <p:sp>
        <p:nvSpPr>
          <p:cNvPr id="54275" name="Rectangle 3"/>
          <p:cNvSpPr>
            <a:spLocks noGrp="1" noChangeArrowheads="1"/>
          </p:cNvSpPr>
          <p:nvPr>
            <p:ph type="body" idx="1"/>
          </p:nvPr>
        </p:nvSpPr>
        <p:spPr>
          <a:noFill/>
        </p:spPr>
        <p:txBody>
          <a:bodyPr/>
          <a:lstStyle/>
          <a:p>
            <a:pPr eaLnBrk="1" hangingPunct="1"/>
            <a:r>
              <a:rPr lang="en-US" smtClean="0"/>
              <a:t>Determine management regions, evaluate weed priorities, match against listed species impacts,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884613" y="8659813"/>
            <a:ext cx="2971800" cy="455612"/>
          </a:xfrm>
          <a:prstGeom prst="rect">
            <a:avLst/>
          </a:prstGeom>
          <a:noFill/>
          <a:ln w="9525">
            <a:noFill/>
            <a:miter lim="800000"/>
            <a:headEnd/>
            <a:tailEnd/>
          </a:ln>
        </p:spPr>
        <p:txBody>
          <a:bodyPr anchor="b"/>
          <a:lstStyle/>
          <a:p>
            <a:pPr algn="r"/>
            <a:fld id="{C76FF8CE-39B1-41BF-8CF3-234FA8F1AB3D}" type="slidenum">
              <a:rPr lang="en-US" sz="1200">
                <a:cs typeface="Arial" charset="0"/>
              </a:rPr>
              <a:pPr algn="r"/>
              <a:t>30</a:t>
            </a:fld>
            <a:endParaRPr lang="en-US" sz="1200">
              <a:cs typeface="Arial" charset="0"/>
            </a:endParaRPr>
          </a:p>
        </p:txBody>
      </p:sp>
      <p:sp>
        <p:nvSpPr>
          <p:cNvPr id="65539" name="Rectangle 2"/>
          <p:cNvSpPr>
            <a:spLocks noRot="1" noChangeArrowheads="1" noTextEdit="1"/>
          </p:cNvSpPr>
          <p:nvPr>
            <p:ph type="sldImg"/>
          </p:nvPr>
        </p:nvSpPr>
        <p:spPr>
          <a:xfrm>
            <a:off x="1150938" y="684213"/>
            <a:ext cx="4557712" cy="3417887"/>
          </a:xfrm>
          <a:ln/>
        </p:spPr>
      </p:sp>
      <p:sp>
        <p:nvSpPr>
          <p:cNvPr id="65540" name="Rectangle 3"/>
          <p:cNvSpPr>
            <a:spLocks noGrp="1" noChangeArrowheads="1"/>
          </p:cNvSpPr>
          <p:nvPr>
            <p:ph type="body" idx="1"/>
          </p:nvPr>
        </p:nvSpPr>
        <p:spPr>
          <a:noFill/>
        </p:spPr>
        <p:txBody>
          <a:bodyPr/>
          <a:lstStyle/>
          <a:p>
            <a:pPr eaLnBrk="1" hangingPunct="1"/>
            <a:r>
              <a:rPr lang="en-US" smtClean="0"/>
              <a:t>Point out some plants are managed by region, others by management unit/watershed, others at the reserve scale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84613" y="8659813"/>
            <a:ext cx="2971800" cy="455612"/>
          </a:xfrm>
          <a:prstGeom prst="rect">
            <a:avLst/>
          </a:prstGeom>
          <a:noFill/>
          <a:ln w="9525">
            <a:noFill/>
            <a:miter lim="800000"/>
            <a:headEnd/>
            <a:tailEnd/>
          </a:ln>
        </p:spPr>
        <p:txBody>
          <a:bodyPr anchor="b"/>
          <a:lstStyle/>
          <a:p>
            <a:pPr algn="r"/>
            <a:fld id="{6D962ECE-134C-4CA3-9D89-08C880E3A440}" type="slidenum">
              <a:rPr lang="en-US" sz="1200">
                <a:cs typeface="Arial" charset="0"/>
              </a:rPr>
              <a:pPr algn="r"/>
              <a:t>31</a:t>
            </a:fld>
            <a:endParaRPr lang="en-US" sz="1200">
              <a:cs typeface="Arial" charset="0"/>
            </a:endParaRPr>
          </a:p>
        </p:txBody>
      </p:sp>
      <p:sp>
        <p:nvSpPr>
          <p:cNvPr id="60419" name="Rectangle 2"/>
          <p:cNvSpPr>
            <a:spLocks noRot="1" noChangeArrowheads="1" noTextEdit="1"/>
          </p:cNvSpPr>
          <p:nvPr>
            <p:ph type="sldImg"/>
          </p:nvPr>
        </p:nvSpPr>
        <p:spPr>
          <a:xfrm>
            <a:off x="1150938" y="684213"/>
            <a:ext cx="4557712" cy="3417887"/>
          </a:xfrm>
          <a:ln/>
        </p:spPr>
      </p:sp>
      <p:sp>
        <p:nvSpPr>
          <p:cNvPr id="60420" name="Rectangle 3"/>
          <p:cNvSpPr>
            <a:spLocks noGrp="1" noChangeArrowheads="1"/>
          </p:cNvSpPr>
          <p:nvPr>
            <p:ph type="body" idx="1"/>
          </p:nvPr>
        </p:nvSpPr>
        <p:spPr>
          <a:noFill/>
        </p:spPr>
        <p:txBody>
          <a:bodyPr/>
          <a:lstStyle/>
          <a:p>
            <a:pPr eaLnBrk="1" hangingPunct="1"/>
            <a:r>
              <a:rPr lang="en-US" smtClean="0"/>
              <a:t>Quick outline of goals for plan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884613" y="8659813"/>
            <a:ext cx="2971800" cy="455612"/>
          </a:xfrm>
          <a:prstGeom prst="rect">
            <a:avLst/>
          </a:prstGeom>
          <a:noFill/>
          <a:ln w="9525">
            <a:noFill/>
            <a:miter lim="800000"/>
            <a:headEnd/>
            <a:tailEnd/>
          </a:ln>
        </p:spPr>
        <p:txBody>
          <a:bodyPr anchor="b"/>
          <a:lstStyle/>
          <a:p>
            <a:pPr algn="r"/>
            <a:fld id="{9B99D9B6-A1BA-4D42-AAE5-65E0367677D3}" type="slidenum">
              <a:rPr lang="en-US" sz="1200">
                <a:cs typeface="Arial" charset="0"/>
              </a:rPr>
              <a:pPr algn="r"/>
              <a:t>32</a:t>
            </a:fld>
            <a:endParaRPr lang="en-US" sz="1200">
              <a:cs typeface="Arial" charset="0"/>
            </a:endParaRPr>
          </a:p>
        </p:txBody>
      </p:sp>
      <p:sp>
        <p:nvSpPr>
          <p:cNvPr id="62467" name="Rectangle 2"/>
          <p:cNvSpPr>
            <a:spLocks noRot="1" noChangeArrowheads="1" noTextEdit="1"/>
          </p:cNvSpPr>
          <p:nvPr>
            <p:ph type="sldImg"/>
          </p:nvPr>
        </p:nvSpPr>
        <p:spPr>
          <a:xfrm>
            <a:off x="1150938" y="684213"/>
            <a:ext cx="4557712" cy="3417887"/>
          </a:xfrm>
          <a:ln/>
        </p:spPr>
      </p:sp>
      <p:sp>
        <p:nvSpPr>
          <p:cNvPr id="62468" name="Rectangle 3"/>
          <p:cNvSpPr>
            <a:spLocks noGrp="1" noChangeArrowheads="1"/>
          </p:cNvSpPr>
          <p:nvPr>
            <p:ph type="body" idx="1"/>
          </p:nvPr>
        </p:nvSpPr>
        <p:spPr>
          <a:noFill/>
        </p:spPr>
        <p:txBody>
          <a:bodyPr/>
          <a:lstStyle/>
          <a:p>
            <a:pPr eaLnBrk="1" hangingPunct="1"/>
            <a:r>
              <a:rPr lang="en-US" smtClean="0"/>
              <a:t>Quick review of the invasion process.</a:t>
            </a:r>
          </a:p>
          <a:p>
            <a:pPr eaLnBrk="1" hangingPunct="1"/>
            <a:r>
              <a:rPr lang="en-US" smtClean="0"/>
              <a:t>Early action allows eradication, delayed action allows only partial control, and no action results in full invasion and localized management.</a:t>
            </a:r>
          </a:p>
          <a:p>
            <a:pPr eaLnBrk="1" hangingPunct="1"/>
            <a:r>
              <a:rPr lang="en-US" smtClean="0"/>
              <a:t>Note Rejmanek Pitcairn study that few plant invasions that are over several hectares in size were eradicated over a 30 year time span by CDFA.</a:t>
            </a:r>
          </a:p>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59813"/>
            <a:ext cx="2971800" cy="455612"/>
          </a:xfrm>
          <a:prstGeom prst="rect">
            <a:avLst/>
          </a:prstGeom>
          <a:noFill/>
          <a:ln w="9525">
            <a:noFill/>
            <a:miter lim="800000"/>
            <a:headEnd/>
            <a:tailEnd/>
          </a:ln>
        </p:spPr>
        <p:txBody>
          <a:bodyPr anchor="b"/>
          <a:lstStyle/>
          <a:p>
            <a:pPr algn="r"/>
            <a:fld id="{DFF3EDB9-EE04-4193-AD73-FB5C45EFE1EF}" type="slidenum">
              <a:rPr lang="en-US" sz="1200">
                <a:cs typeface="Arial" charset="0"/>
              </a:rPr>
              <a:pPr algn="r"/>
              <a:t>34</a:t>
            </a:fld>
            <a:endParaRPr lang="en-US" sz="1200">
              <a:cs typeface="Arial" charset="0"/>
            </a:endParaRPr>
          </a:p>
        </p:txBody>
      </p:sp>
      <p:sp>
        <p:nvSpPr>
          <p:cNvPr id="67587" name="Rectangle 2"/>
          <p:cNvSpPr>
            <a:spLocks noRot="1" noChangeArrowheads="1" noTextEdit="1"/>
          </p:cNvSpPr>
          <p:nvPr>
            <p:ph type="sldImg"/>
          </p:nvPr>
        </p:nvSpPr>
        <p:spPr>
          <a:xfrm>
            <a:off x="1150938" y="684213"/>
            <a:ext cx="4557712" cy="3417887"/>
          </a:xfrm>
          <a:ln/>
        </p:spPr>
      </p:sp>
      <p:sp>
        <p:nvSpPr>
          <p:cNvPr id="675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884613" y="8659813"/>
            <a:ext cx="2971800" cy="455612"/>
          </a:xfrm>
          <a:prstGeom prst="rect">
            <a:avLst/>
          </a:prstGeom>
          <a:noFill/>
          <a:ln w="9525">
            <a:noFill/>
            <a:miter lim="800000"/>
            <a:headEnd/>
            <a:tailEnd/>
          </a:ln>
        </p:spPr>
        <p:txBody>
          <a:bodyPr anchor="b"/>
          <a:lstStyle/>
          <a:p>
            <a:pPr algn="r"/>
            <a:fld id="{955C1716-C5BE-4607-9FD8-0078037E8381}" type="slidenum">
              <a:rPr lang="en-US" sz="1200">
                <a:cs typeface="Arial" charset="0"/>
              </a:rPr>
              <a:pPr algn="r"/>
              <a:t>35</a:t>
            </a:fld>
            <a:endParaRPr lang="en-US" sz="1200">
              <a:cs typeface="Arial" charset="0"/>
            </a:endParaRPr>
          </a:p>
        </p:txBody>
      </p:sp>
      <p:sp>
        <p:nvSpPr>
          <p:cNvPr id="69635" name="Rectangle 2"/>
          <p:cNvSpPr>
            <a:spLocks noRot="1" noChangeArrowheads="1" noTextEdit="1"/>
          </p:cNvSpPr>
          <p:nvPr>
            <p:ph type="sldImg"/>
          </p:nvPr>
        </p:nvSpPr>
        <p:spPr>
          <a:xfrm>
            <a:off x="1150938" y="684213"/>
            <a:ext cx="4557712" cy="3417887"/>
          </a:xfrm>
          <a:ln/>
        </p:spPr>
      </p:sp>
      <p:sp>
        <p:nvSpPr>
          <p:cNvPr id="69636" name="Rectangle 3"/>
          <p:cNvSpPr>
            <a:spLocks noGrp="1" noChangeArrowheads="1"/>
          </p:cNvSpPr>
          <p:nvPr>
            <p:ph type="body" idx="1"/>
          </p:nvPr>
        </p:nvSpPr>
        <p:spPr>
          <a:noFill/>
        </p:spPr>
        <p:txBody>
          <a:bodyPr/>
          <a:lstStyle/>
          <a:p>
            <a:pPr eaLnBrk="1" hangingPunct="1"/>
            <a:r>
              <a:rPr lang="en-US" smtClean="0"/>
              <a:t>12 species were placed in Management Level 2- eradication may be achievable goal regionally.</a:t>
            </a:r>
          </a:p>
          <a:p>
            <a:pPr eaLnBrk="1" hangingPunct="1"/>
            <a:r>
              <a:rPr lang="en-US" smtClean="0"/>
              <a:t>Three of them (in gray) will be looked at in additional slides.</a:t>
            </a:r>
          </a:p>
          <a:p>
            <a:pPr eaLnBrk="1" hangingPunct="1"/>
            <a:r>
              <a:rPr lang="en-US" smtClean="0"/>
              <a:t>For each species examined, all known populations are describe in terms of management.</a:t>
            </a:r>
          </a:p>
          <a:p>
            <a:pPr eaLnBrk="1" hangingPunct="1"/>
            <a:endParaRPr lang="en-US" smtClean="0"/>
          </a:p>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miter lim="800000"/>
            <a:headEnd/>
            <a:tailEnd/>
          </a:ln>
        </p:spPr>
        <p:txBody>
          <a:bodyPr/>
          <a:lstStyle/>
          <a:p>
            <a:fld id="{B25D114B-9482-4E84-A8A2-E5FFC83D5FC2}" type="slidenum">
              <a:rPr lang="en-US" smtClean="0"/>
              <a:pPr/>
              <a:t>2</a:t>
            </a:fld>
            <a:endParaRPr lang="en-US" smtClean="0"/>
          </a:p>
        </p:txBody>
      </p:sp>
      <p:sp>
        <p:nvSpPr>
          <p:cNvPr id="17410" name="Rectangle 2"/>
          <p:cNvSpPr>
            <a:spLocks noGrp="1" noRot="1" noChangeArrowheads="1" noTextEdit="1"/>
          </p:cNvSpPr>
          <p:nvPr>
            <p:ph type="sldImg"/>
          </p:nvPr>
        </p:nvSpPr>
        <p:spPr>
          <a:ln/>
        </p:spPr>
      </p:sp>
      <p:sp>
        <p:nvSpPr>
          <p:cNvPr id="17411"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84613" y="8659813"/>
            <a:ext cx="2971800" cy="455612"/>
          </a:xfrm>
          <a:prstGeom prst="rect">
            <a:avLst/>
          </a:prstGeom>
          <a:noFill/>
          <a:ln w="9525">
            <a:noFill/>
            <a:miter lim="800000"/>
            <a:headEnd/>
            <a:tailEnd/>
          </a:ln>
        </p:spPr>
        <p:txBody>
          <a:bodyPr anchor="b"/>
          <a:lstStyle/>
          <a:p>
            <a:pPr algn="r"/>
            <a:fld id="{AEDC973B-A282-4B23-A2F6-3C5F1F026616}" type="slidenum">
              <a:rPr lang="en-US" sz="1200">
                <a:cs typeface="Arial" charset="0"/>
              </a:rPr>
              <a:pPr algn="r"/>
              <a:t>36</a:t>
            </a:fld>
            <a:endParaRPr lang="en-US" sz="1200">
              <a:cs typeface="Arial" charset="0"/>
            </a:endParaRPr>
          </a:p>
        </p:txBody>
      </p:sp>
      <p:sp>
        <p:nvSpPr>
          <p:cNvPr id="71683" name="Rectangle 2"/>
          <p:cNvSpPr>
            <a:spLocks noRot="1" noChangeArrowheads="1" noTextEdit="1"/>
          </p:cNvSpPr>
          <p:nvPr>
            <p:ph type="sldImg"/>
          </p:nvPr>
        </p:nvSpPr>
        <p:spPr>
          <a:xfrm>
            <a:off x="1150938" y="684213"/>
            <a:ext cx="4557712" cy="3417887"/>
          </a:xfrm>
          <a:ln/>
        </p:spPr>
      </p:sp>
      <p:sp>
        <p:nvSpPr>
          <p:cNvPr id="71684" name="Rectangle 3"/>
          <p:cNvSpPr>
            <a:spLocks noGrp="1" noChangeArrowheads="1"/>
          </p:cNvSpPr>
          <p:nvPr>
            <p:ph type="body" idx="1"/>
          </p:nvPr>
        </p:nvSpPr>
        <p:spPr>
          <a:noFill/>
        </p:spPr>
        <p:txBody>
          <a:bodyPr/>
          <a:lstStyle/>
          <a:p>
            <a:pPr eaLnBrk="1" hangingPunct="1"/>
            <a:r>
              <a:rPr lang="en-US" smtClean="0"/>
              <a:t>This species has been present in the region for some time, but appears to be expanding more rapidly. Lag phase (build-up of propagules) may be over?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4613" y="8659813"/>
            <a:ext cx="2971800" cy="455612"/>
          </a:xfrm>
          <a:prstGeom prst="rect">
            <a:avLst/>
          </a:prstGeom>
          <a:noFill/>
          <a:ln w="9525">
            <a:noFill/>
            <a:miter lim="800000"/>
            <a:headEnd/>
            <a:tailEnd/>
          </a:ln>
        </p:spPr>
        <p:txBody>
          <a:bodyPr anchor="b"/>
          <a:lstStyle/>
          <a:p>
            <a:pPr algn="r"/>
            <a:fld id="{A858916E-EB77-4CFB-A28B-9864AF0B825A}" type="slidenum">
              <a:rPr lang="en-US" sz="1200">
                <a:cs typeface="Arial" charset="0"/>
              </a:rPr>
              <a:pPr algn="r"/>
              <a:t>37</a:t>
            </a:fld>
            <a:endParaRPr lang="en-US" sz="1200">
              <a:cs typeface="Arial" charset="0"/>
            </a:endParaRPr>
          </a:p>
        </p:txBody>
      </p:sp>
      <p:sp>
        <p:nvSpPr>
          <p:cNvPr id="73731" name="Rectangle 2"/>
          <p:cNvSpPr>
            <a:spLocks noRot="1" noChangeArrowheads="1" noTextEdit="1"/>
          </p:cNvSpPr>
          <p:nvPr>
            <p:ph type="sldImg"/>
          </p:nvPr>
        </p:nvSpPr>
        <p:spPr>
          <a:xfrm>
            <a:off x="1150938" y="684213"/>
            <a:ext cx="4557712" cy="3417887"/>
          </a:xfrm>
          <a:ln/>
        </p:spPr>
      </p:sp>
      <p:sp>
        <p:nvSpPr>
          <p:cNvPr id="73732" name="Rectangle 3"/>
          <p:cNvSpPr>
            <a:spLocks noGrp="1" noChangeArrowheads="1"/>
          </p:cNvSpPr>
          <p:nvPr>
            <p:ph type="body" idx="1"/>
          </p:nvPr>
        </p:nvSpPr>
        <p:spPr>
          <a:noFill/>
        </p:spPr>
        <p:txBody>
          <a:bodyPr/>
          <a:lstStyle/>
          <a:p>
            <a:pPr eaLnBrk="1" hangingPunct="1"/>
            <a:r>
              <a:rPr lang="en-US" smtClean="0"/>
              <a:t>Again, not going over in detail.</a:t>
            </a:r>
          </a:p>
          <a:p>
            <a:pPr eaLnBrk="1" hangingPunct="1"/>
            <a:r>
              <a:rPr lang="en-US" smtClean="0"/>
              <a:t>About half the sites are undergoing treatment, but three of the largest sites are not being treated (Tecolote, part of Lake Murray and Florida Canyon).</a:t>
            </a:r>
          </a:p>
          <a:p>
            <a:pPr eaLnBrk="1" hangingPunct="1"/>
            <a:r>
              <a:rPr lang="en-US" smtClean="0"/>
              <a:t>Role of SDMMP – coordinate and initiate control on all populations, providing funding where needed.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84613" y="8659813"/>
            <a:ext cx="2971800" cy="455612"/>
          </a:xfrm>
          <a:prstGeom prst="rect">
            <a:avLst/>
          </a:prstGeom>
          <a:noFill/>
          <a:ln w="9525">
            <a:noFill/>
            <a:miter lim="800000"/>
            <a:headEnd/>
            <a:tailEnd/>
          </a:ln>
        </p:spPr>
        <p:txBody>
          <a:bodyPr anchor="b"/>
          <a:lstStyle/>
          <a:p>
            <a:pPr algn="r"/>
            <a:fld id="{EF546833-ED8F-4F78-A668-3736A244E351}" type="slidenum">
              <a:rPr lang="en-US" sz="1200"/>
              <a:pPr algn="r"/>
              <a:t>38</a:t>
            </a:fld>
            <a:endParaRPr lang="en-US" sz="1200"/>
          </a:p>
        </p:txBody>
      </p:sp>
      <p:sp>
        <p:nvSpPr>
          <p:cNvPr id="75779" name="Rectangle 2"/>
          <p:cNvSpPr>
            <a:spLocks noGrp="1" noRo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miter lim="800000"/>
            <a:headEnd/>
            <a:tailEnd/>
          </a:ln>
        </p:spPr>
        <p:txBody>
          <a:bodyPr/>
          <a:lstStyle/>
          <a:p>
            <a:fld id="{04A650FE-D4DA-4CED-846D-83377D451A50}" type="slidenum">
              <a:rPr lang="en-US" smtClean="0"/>
              <a:pPr/>
              <a:t>3</a:t>
            </a:fld>
            <a:endParaRPr lang="en-US" smtClean="0"/>
          </a:p>
        </p:txBody>
      </p:sp>
      <p:sp>
        <p:nvSpPr>
          <p:cNvPr id="19458" name="Rectangle 2"/>
          <p:cNvSpPr>
            <a:spLocks noGrp="1" noRot="1" noChangeArrowheads="1" noTextEdit="1"/>
          </p:cNvSpPr>
          <p:nvPr>
            <p:ph type="sldImg"/>
          </p:nvPr>
        </p:nvSpPr>
        <p:spPr>
          <a:ln/>
        </p:spPr>
      </p:sp>
      <p:sp>
        <p:nvSpPr>
          <p:cNvPr id="19459"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miter lim="800000"/>
            <a:headEnd/>
            <a:tailEnd/>
          </a:ln>
        </p:spPr>
        <p:txBody>
          <a:bodyPr/>
          <a:lstStyle/>
          <a:p>
            <a:fld id="{5A8F49D2-1065-466E-A52B-F34A1642523B}" type="slidenum">
              <a:rPr lang="en-US" smtClean="0"/>
              <a:pPr/>
              <a:t>18</a:t>
            </a:fld>
            <a:endParaRPr lang="en-US" smtClean="0"/>
          </a:p>
        </p:txBody>
      </p:sp>
      <p:sp>
        <p:nvSpPr>
          <p:cNvPr id="32770" name="Rectangle 2"/>
          <p:cNvSpPr>
            <a:spLocks noGrp="1" noRot="1" noChangeArrowheads="1" noTextEdit="1"/>
          </p:cNvSpPr>
          <p:nvPr>
            <p:ph type="sldImg"/>
          </p:nvPr>
        </p:nvSpPr>
        <p:spPr>
          <a:ln/>
        </p:spPr>
      </p:sp>
      <p:sp>
        <p:nvSpPr>
          <p:cNvPr id="32771" name="Rectangle 3"/>
          <p:cNvSpPr>
            <a:spLocks noGrp="1" noChangeArrowheads="1"/>
          </p:cNvSpPr>
          <p:nvPr>
            <p:ph type="body" idx="1"/>
          </p:nvPr>
        </p:nvSpPr>
        <p:spPr>
          <a:noFill/>
        </p:spPr>
        <p:txBody>
          <a:bodyPr/>
          <a:lstStyle/>
          <a:p>
            <a:pPr eaLnBrk="1" hangingPunct="1"/>
            <a:r>
              <a:rPr lang="en-US" smtClean="0"/>
              <a:t>Scrambles what we think we know. Disaggregation of vegetation/wildlife communities.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miter lim="800000"/>
            <a:headEnd/>
            <a:tailEnd/>
          </a:ln>
        </p:spPr>
        <p:txBody>
          <a:bodyPr/>
          <a:lstStyle/>
          <a:p>
            <a:fld id="{D8E5522E-0511-4366-978F-B331718EA2E6}" type="slidenum">
              <a:rPr lang="en-US" smtClean="0"/>
              <a:pPr/>
              <a:t>19</a:t>
            </a:fld>
            <a:endParaRPr lang="en-US" smtClean="0"/>
          </a:p>
        </p:txBody>
      </p:sp>
      <p:sp>
        <p:nvSpPr>
          <p:cNvPr id="34818" name="Rectangle 2"/>
          <p:cNvSpPr>
            <a:spLocks noGrp="1" noRot="1" noChangeArrowheads="1" noTextEdit="1"/>
          </p:cNvSpPr>
          <p:nvPr>
            <p:ph type="sldImg"/>
          </p:nvPr>
        </p:nvSpPr>
        <p:spPr>
          <a:ln/>
        </p:spPr>
      </p:sp>
      <p:sp>
        <p:nvSpPr>
          <p:cNvPr id="34819"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miter lim="800000"/>
            <a:headEnd/>
            <a:tailEnd/>
          </a:ln>
        </p:spPr>
        <p:txBody>
          <a:bodyPr/>
          <a:lstStyle/>
          <a:p>
            <a:fld id="{80C62148-39A1-4A3C-BD6E-297CB6503CE6}" type="slidenum">
              <a:rPr lang="en-US" smtClean="0"/>
              <a:pPr/>
              <a:t>20</a:t>
            </a:fld>
            <a:endParaRPr lang="en-US" smtClean="0"/>
          </a:p>
        </p:txBody>
      </p:sp>
      <p:sp>
        <p:nvSpPr>
          <p:cNvPr id="36866" name="Rectangle 2"/>
          <p:cNvSpPr>
            <a:spLocks noGrp="1" noRot="1" noChangeArrowheads="1" noTextEdit="1"/>
          </p:cNvSpPr>
          <p:nvPr>
            <p:ph type="sldImg"/>
          </p:nvPr>
        </p:nvSpPr>
        <p:spPr>
          <a:ln/>
        </p:spPr>
      </p:sp>
      <p:sp>
        <p:nvSpPr>
          <p:cNvPr id="36867"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miter lim="800000"/>
            <a:headEnd/>
            <a:tailEnd/>
          </a:ln>
        </p:spPr>
        <p:txBody>
          <a:bodyPr/>
          <a:lstStyle/>
          <a:p>
            <a:fld id="{FD609081-8DF6-4A6F-A20A-5FB1C8F4538F}" type="slidenum">
              <a:rPr lang="en-US" smtClean="0"/>
              <a:pPr/>
              <a:t>21</a:t>
            </a:fld>
            <a:endParaRPr lang="en-US" smtClean="0"/>
          </a:p>
        </p:txBody>
      </p:sp>
      <p:sp>
        <p:nvSpPr>
          <p:cNvPr id="38914" name="Rectangle 2"/>
          <p:cNvSpPr>
            <a:spLocks noGrp="1" noRot="1" noChangeArrowheads="1" noTextEdit="1"/>
          </p:cNvSpPr>
          <p:nvPr>
            <p:ph type="sldImg"/>
          </p:nvPr>
        </p:nvSpPr>
        <p:spPr>
          <a:ln/>
        </p:spPr>
      </p:sp>
      <p:sp>
        <p:nvSpPr>
          <p:cNvPr id="38915"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miter lim="800000"/>
            <a:headEnd/>
            <a:tailEnd/>
          </a:ln>
        </p:spPr>
        <p:txBody>
          <a:bodyPr/>
          <a:lstStyle/>
          <a:p>
            <a:fld id="{EF4FFA4D-420D-4A10-909F-F68971E6EC31}" type="slidenum">
              <a:rPr lang="en-US" smtClean="0"/>
              <a:pPr/>
              <a:t>22</a:t>
            </a:fld>
            <a:endParaRPr lang="en-US" smtClean="0"/>
          </a:p>
        </p:txBody>
      </p:sp>
      <p:sp>
        <p:nvSpPr>
          <p:cNvPr id="40962" name="Rectangle 2"/>
          <p:cNvSpPr>
            <a:spLocks noGrp="1" noRot="1" noChangeArrowheads="1" noTextEdit="1"/>
          </p:cNvSpPr>
          <p:nvPr>
            <p:ph type="sldImg"/>
          </p:nvPr>
        </p:nvSpPr>
        <p:spPr>
          <a:ln/>
        </p:spPr>
      </p:sp>
      <p:sp>
        <p:nvSpPr>
          <p:cNvPr id="40963"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miter lim="800000"/>
            <a:headEnd/>
            <a:tailEnd/>
          </a:ln>
        </p:spPr>
        <p:txBody>
          <a:bodyPr/>
          <a:lstStyle/>
          <a:p>
            <a:fld id="{0931706C-8E51-43BE-9CB8-AAF24B4E2003}" type="slidenum">
              <a:rPr lang="en-US" smtClean="0"/>
              <a:pPr/>
              <a:t>23</a:t>
            </a:fld>
            <a:endParaRPr lang="en-US" smtClean="0"/>
          </a:p>
        </p:txBody>
      </p:sp>
      <p:sp>
        <p:nvSpPr>
          <p:cNvPr id="43010" name="Rectangle 2"/>
          <p:cNvSpPr>
            <a:spLocks noGrp="1" noRot="1" noChangeArrowheads="1" noTextEdit="1"/>
          </p:cNvSpPr>
          <p:nvPr>
            <p:ph type="sldImg"/>
          </p:nvPr>
        </p:nvSpPr>
        <p:spPr>
          <a:ln/>
        </p:spPr>
      </p:sp>
      <p:sp>
        <p:nvSpPr>
          <p:cNvPr id="43011"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F58596-A65A-4EF2-8C53-E87F4E7F5F6F}" type="slidenum">
              <a:rPr lang="en-US"/>
              <a:pPr>
                <a:defRPr/>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13218A-2C00-4188-B8A2-1F5D0AEB2EA6}" type="slidenum">
              <a:rPr lang="en-US"/>
              <a:pPr>
                <a:defRPr/>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5F6CE6-499F-4424-876F-96F4FA68F5DD}" type="slidenum">
              <a:rPr lang="en-US"/>
              <a:pPr>
                <a:defRPr/>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DE37F9-066F-48A1-8247-2DAD732C20AB}" type="slidenum">
              <a:rPr lang="en-US"/>
              <a:pPr>
                <a:defRPr/>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CDA713-F72B-418F-9A44-D4CA8E9202F4}" type="slidenum">
              <a:rPr lang="en-US"/>
              <a:pPr>
                <a:defRPr/>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37F465-DE97-465F-9EEC-6BD33696596A}" type="slidenum">
              <a:rPr lang="en-US"/>
              <a:pPr>
                <a:defRPr/>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2AA678-5C1C-41C3-9CAB-8A16027667F6}" type="slidenum">
              <a:rPr lang="en-US"/>
              <a:pPr>
                <a:defRPr/>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7A67A3-7CE4-4153-879B-D9A0CBD16E2D}" type="slidenum">
              <a:rPr lang="en-US"/>
              <a:pPr>
                <a:defRPr/>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88FCB8B-9794-4818-BDC7-7B755F421E2E}" type="slidenum">
              <a:rPr lang="en-US"/>
              <a:pPr>
                <a:defRPr/>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03699F-464A-4899-A56A-3714950285B1}" type="slidenum">
              <a:rPr lang="en-US"/>
              <a:pPr>
                <a:defRPr/>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EEC887-7513-4E3D-BF20-639005C62EC9}" type="slidenum">
              <a:rPr lang="en-US"/>
              <a:pPr>
                <a:defRPr/>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0298"/>
            </a:gs>
            <a:gs pos="100000">
              <a:srgbClr val="6D6DC4"/>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4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94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94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lvl1pPr>
          </a:lstStyle>
          <a:p>
            <a:pPr>
              <a:defRPr/>
            </a:pPr>
            <a:fld id="{B367E7E1-19E6-4420-B25D-74BC765295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431800" y="801688"/>
            <a:ext cx="8229600" cy="2987675"/>
          </a:xfrm>
        </p:spPr>
        <p:txBody>
          <a:bodyPr/>
          <a:lstStyle/>
          <a:p>
            <a:pPr eaLnBrk="1" hangingPunct="1">
              <a:spcBef>
                <a:spcPct val="30000"/>
              </a:spcBef>
            </a:pPr>
            <a:r>
              <a:rPr lang="en-US" smtClean="0">
                <a:solidFill>
                  <a:schemeClr val="folHlink"/>
                </a:solidFill>
                <a:latin typeface="Arial Black" pitchFamily="34" charset="0"/>
              </a:rPr>
              <a:t>Invasive Plants, Biodiversity and </a:t>
            </a:r>
            <a:br>
              <a:rPr lang="en-US" smtClean="0">
                <a:solidFill>
                  <a:schemeClr val="folHlink"/>
                </a:solidFill>
                <a:latin typeface="Arial Black" pitchFamily="34" charset="0"/>
              </a:rPr>
            </a:br>
            <a:r>
              <a:rPr lang="en-US" smtClean="0">
                <a:solidFill>
                  <a:schemeClr val="folHlink"/>
                </a:solidFill>
                <a:latin typeface="Arial Black" pitchFamily="34" charset="0"/>
              </a:rPr>
              <a:t>Regional Planning</a:t>
            </a:r>
            <a:r>
              <a:rPr lang="en-US" sz="1800" smtClean="0">
                <a:solidFill>
                  <a:schemeClr val="accent1"/>
                </a:solidFill>
                <a:latin typeface="Arial Black" pitchFamily="34" charset="0"/>
              </a:rPr>
              <a:t/>
            </a:r>
            <a:br>
              <a:rPr lang="en-US" sz="1800" smtClean="0">
                <a:solidFill>
                  <a:schemeClr val="accent1"/>
                </a:solidFill>
                <a:latin typeface="Arial Black" pitchFamily="34" charset="0"/>
              </a:rPr>
            </a:br>
            <a:endParaRPr lang="en-US" smtClean="0">
              <a:solidFill>
                <a:schemeClr val="folHlink"/>
              </a:solidFill>
              <a:latin typeface="Arial Black" pitchFamily="34" charset="0"/>
            </a:endParaRPr>
          </a:p>
        </p:txBody>
      </p:sp>
      <p:sp>
        <p:nvSpPr>
          <p:cNvPr id="14338" name="Text Box 9"/>
          <p:cNvSpPr txBox="1">
            <a:spLocks noChangeArrowheads="1"/>
          </p:cNvSpPr>
          <p:nvPr/>
        </p:nvSpPr>
        <p:spPr bwMode="auto">
          <a:xfrm>
            <a:off x="431800" y="3465513"/>
            <a:ext cx="8064500" cy="915987"/>
          </a:xfrm>
          <a:prstGeom prst="rect">
            <a:avLst/>
          </a:prstGeom>
          <a:noFill/>
          <a:ln w="9525">
            <a:noFill/>
            <a:miter lim="800000"/>
            <a:headEnd/>
            <a:tailEnd/>
          </a:ln>
        </p:spPr>
        <p:txBody>
          <a:bodyPr>
            <a:spAutoFit/>
          </a:bodyPr>
          <a:lstStyle/>
          <a:p>
            <a:pPr algn="ctr"/>
            <a:r>
              <a:rPr lang="en-US" b="1">
                <a:solidFill>
                  <a:schemeClr val="bg1"/>
                </a:solidFill>
              </a:rPr>
              <a:t>Doug Johnson, Executive Director</a:t>
            </a:r>
          </a:p>
          <a:p>
            <a:pPr algn="ctr"/>
            <a:r>
              <a:rPr lang="en-US" b="1">
                <a:solidFill>
                  <a:schemeClr val="bg1"/>
                </a:solidFill>
              </a:rPr>
              <a:t>California Invasive Plant Council </a:t>
            </a:r>
          </a:p>
          <a:p>
            <a:pPr algn="ctr"/>
            <a:r>
              <a:rPr lang="en-US" b="1" u="sng">
                <a:solidFill>
                  <a:schemeClr val="bg1"/>
                </a:solidFill>
              </a:rPr>
              <a:t>www.cal-ipc.org</a:t>
            </a:r>
          </a:p>
        </p:txBody>
      </p:sp>
      <p:grpSp>
        <p:nvGrpSpPr>
          <p:cNvPr id="14339" name="Group 13"/>
          <p:cNvGrpSpPr>
            <a:grpSpLocks/>
          </p:cNvGrpSpPr>
          <p:nvPr/>
        </p:nvGrpSpPr>
        <p:grpSpPr bwMode="auto">
          <a:xfrm>
            <a:off x="3924300" y="5049838"/>
            <a:ext cx="1077913" cy="1477962"/>
            <a:chOff x="2472" y="2976"/>
            <a:chExt cx="794" cy="1089"/>
          </a:xfrm>
        </p:grpSpPr>
        <p:sp>
          <p:nvSpPr>
            <p:cNvPr id="14340" name="Rectangle 12"/>
            <p:cNvSpPr>
              <a:spLocks noChangeArrowheads="1"/>
            </p:cNvSpPr>
            <p:nvPr/>
          </p:nvSpPr>
          <p:spPr bwMode="auto">
            <a:xfrm>
              <a:off x="2472" y="2976"/>
              <a:ext cx="794" cy="1089"/>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14341" name="Picture 11" descr="CalIPC logo hi res trans bg"/>
            <p:cNvPicPr>
              <a:picLocks noChangeAspect="1" noChangeArrowheads="1"/>
            </p:cNvPicPr>
            <p:nvPr/>
          </p:nvPicPr>
          <p:blipFill>
            <a:blip r:embed="rId3"/>
            <a:srcRect/>
            <a:stretch>
              <a:fillRect/>
            </a:stretch>
          </p:blipFill>
          <p:spPr bwMode="auto">
            <a:xfrm>
              <a:off x="2494" y="2999"/>
              <a:ext cx="753" cy="1002"/>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6322" name="Text Box 12"/>
          <p:cNvSpPr txBox="1">
            <a:spLocks noChangeArrowheads="1"/>
          </p:cNvSpPr>
          <p:nvPr/>
        </p:nvSpPr>
        <p:spPr bwMode="auto">
          <a:xfrm>
            <a:off x="1511300" y="1881188"/>
            <a:ext cx="6121400" cy="2590800"/>
          </a:xfrm>
          <a:prstGeom prst="rect">
            <a:avLst/>
          </a:prstGeom>
          <a:noFill/>
          <a:ln w="9525">
            <a:noFill/>
            <a:miter lim="800000"/>
            <a:headEnd/>
            <a:tailEnd/>
          </a:ln>
        </p:spPr>
        <p:txBody>
          <a:bodyPr>
            <a:spAutoFit/>
          </a:bodyPr>
          <a:lstStyle/>
          <a:p>
            <a:pPr indent="3175">
              <a:spcBef>
                <a:spcPct val="100000"/>
              </a:spcBef>
              <a:buClr>
                <a:schemeClr val="folHlink"/>
              </a:buClr>
              <a:buSzPct val="120000"/>
              <a:buFont typeface="Wingdings" pitchFamily="2" charset="2"/>
              <a:buNone/>
            </a:pPr>
            <a:r>
              <a:rPr lang="en-US" sz="3200" b="1">
                <a:solidFill>
                  <a:schemeClr val="bg1"/>
                </a:solidFill>
              </a:rPr>
              <a:t>“Habitat loss is the single greatest threat to biodiversity, followed by the spread of alien species.”</a:t>
            </a:r>
          </a:p>
          <a:p>
            <a:pPr indent="3175" algn="r">
              <a:spcBef>
                <a:spcPct val="100000"/>
              </a:spcBef>
              <a:buClr>
                <a:schemeClr val="folHlink"/>
              </a:buClr>
              <a:buSzPct val="120000"/>
              <a:buFont typeface="Wingdings" pitchFamily="2" charset="2"/>
              <a:buNone/>
            </a:pPr>
            <a:r>
              <a:rPr lang="en-US" b="1">
                <a:solidFill>
                  <a:schemeClr val="bg1"/>
                </a:solidFill>
              </a:rPr>
              <a:t>Wilcove </a:t>
            </a:r>
            <a:r>
              <a:rPr lang="en-US" b="1" i="1">
                <a:solidFill>
                  <a:schemeClr val="bg1"/>
                </a:solidFill>
              </a:rPr>
              <a:t>et al.</a:t>
            </a:r>
            <a:r>
              <a:rPr lang="en-US" b="1">
                <a:solidFill>
                  <a:schemeClr val="bg1"/>
                </a:solidFill>
              </a:rPr>
              <a:t> in</a:t>
            </a:r>
            <a:r>
              <a:rPr lang="en-US"/>
              <a:t> </a:t>
            </a:r>
            <a:r>
              <a:rPr lang="en-US" b="1" i="1">
                <a:solidFill>
                  <a:schemeClr val="bg1"/>
                </a:solidFill>
              </a:rPr>
              <a:t>Bioscience</a:t>
            </a:r>
            <a:r>
              <a:rPr lang="en-US" b="1">
                <a:solidFill>
                  <a:schemeClr val="bg1"/>
                </a:solidFill>
              </a:rPr>
              <a:t> 1998</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511300" y="1646238"/>
            <a:ext cx="6121400" cy="3078162"/>
          </a:xfrm>
          <a:prstGeom prst="rect">
            <a:avLst/>
          </a:prstGeom>
          <a:noFill/>
          <a:ln w="9525">
            <a:noFill/>
            <a:miter lim="800000"/>
            <a:headEnd/>
            <a:tailEnd/>
          </a:ln>
        </p:spPr>
        <p:txBody>
          <a:bodyPr>
            <a:spAutoFit/>
          </a:bodyPr>
          <a:lstStyle/>
          <a:p>
            <a:pPr indent="3175">
              <a:spcBef>
                <a:spcPct val="100000"/>
              </a:spcBef>
              <a:buClr>
                <a:schemeClr val="folHlink"/>
              </a:buClr>
              <a:buSzPct val="120000"/>
              <a:buFont typeface="Wingdings" pitchFamily="2" charset="2"/>
              <a:buNone/>
            </a:pPr>
            <a:r>
              <a:rPr lang="en-US" sz="3200" b="1">
                <a:solidFill>
                  <a:schemeClr val="bg1"/>
                </a:solidFill>
              </a:rPr>
              <a:t>“About 42% of the species on the Threatened or Endangered species lists are at risk primarily because of alien-invasive species.”</a:t>
            </a:r>
          </a:p>
          <a:p>
            <a:pPr indent="3175" algn="r">
              <a:spcBef>
                <a:spcPct val="100000"/>
              </a:spcBef>
              <a:buClr>
                <a:schemeClr val="folHlink"/>
              </a:buClr>
              <a:buSzPct val="120000"/>
              <a:buFont typeface="Wingdings" pitchFamily="2" charset="2"/>
              <a:buNone/>
            </a:pPr>
            <a:r>
              <a:rPr lang="en-US" b="1">
                <a:solidFill>
                  <a:schemeClr val="bg1"/>
                </a:solidFill>
              </a:rPr>
              <a:t>Pimentel </a:t>
            </a:r>
            <a:r>
              <a:rPr lang="en-US" b="1" i="1">
                <a:solidFill>
                  <a:schemeClr val="bg1"/>
                </a:solidFill>
              </a:rPr>
              <a:t>et al. </a:t>
            </a:r>
            <a:r>
              <a:rPr lang="en-US" b="1">
                <a:solidFill>
                  <a:schemeClr val="bg1"/>
                </a:solidFill>
              </a:rPr>
              <a:t>in </a:t>
            </a:r>
            <a:r>
              <a:rPr lang="en-US" b="1" i="1">
                <a:solidFill>
                  <a:schemeClr val="bg1"/>
                </a:solidFill>
              </a:rPr>
              <a:t>Ecological Economics</a:t>
            </a:r>
            <a:r>
              <a:rPr lang="en-US" b="1">
                <a:solidFill>
                  <a:schemeClr val="bg1"/>
                </a:solidFill>
              </a:rPr>
              <a:t> 2005</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1511300" y="1881188"/>
            <a:ext cx="6121400" cy="2103437"/>
          </a:xfrm>
          <a:prstGeom prst="rect">
            <a:avLst/>
          </a:prstGeom>
          <a:noFill/>
          <a:ln w="9525">
            <a:noFill/>
            <a:miter lim="800000"/>
            <a:headEnd/>
            <a:tailEnd/>
          </a:ln>
        </p:spPr>
        <p:txBody>
          <a:bodyPr>
            <a:spAutoFit/>
          </a:bodyPr>
          <a:lstStyle/>
          <a:p>
            <a:pPr indent="3175">
              <a:spcBef>
                <a:spcPct val="100000"/>
              </a:spcBef>
              <a:buClr>
                <a:schemeClr val="folHlink"/>
              </a:buClr>
              <a:buSzPct val="120000"/>
              <a:buFont typeface="Wingdings" pitchFamily="2" charset="2"/>
              <a:buNone/>
            </a:pPr>
            <a:r>
              <a:rPr lang="en-US" sz="3200" b="1">
                <a:solidFill>
                  <a:schemeClr val="bg1"/>
                </a:solidFill>
              </a:rPr>
              <a:t>In California, 415 special status species are threatened by invasive plants.</a:t>
            </a:r>
          </a:p>
          <a:p>
            <a:pPr indent="3175" algn="r">
              <a:spcBef>
                <a:spcPct val="100000"/>
              </a:spcBef>
              <a:buClr>
                <a:schemeClr val="folHlink"/>
              </a:buClr>
              <a:buSzPct val="120000"/>
              <a:buFont typeface="Wingdings" pitchFamily="2" charset="2"/>
              <a:buNone/>
            </a:pPr>
            <a:r>
              <a:rPr lang="en-US" b="1">
                <a:solidFill>
                  <a:schemeClr val="bg1"/>
                </a:solidFill>
              </a:rPr>
              <a:t>California Natural Diversity Database</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457200" y="274638"/>
            <a:ext cx="8470900" cy="1143000"/>
          </a:xfrm>
        </p:spPr>
        <p:txBody>
          <a:bodyPr/>
          <a:lstStyle/>
          <a:p>
            <a:pPr algn="l"/>
            <a:r>
              <a:rPr lang="en-US" sz="4000" smtClean="0">
                <a:solidFill>
                  <a:schemeClr val="folHlink"/>
                </a:solidFill>
                <a:latin typeface="Arial Black" pitchFamily="34" charset="0"/>
              </a:rPr>
              <a:t>National effort</a:t>
            </a:r>
          </a:p>
        </p:txBody>
      </p:sp>
      <p:sp>
        <p:nvSpPr>
          <p:cNvPr id="26626" name="Line 3"/>
          <p:cNvSpPr>
            <a:spLocks noChangeShapeType="1"/>
          </p:cNvSpPr>
          <p:nvPr/>
        </p:nvSpPr>
        <p:spPr bwMode="auto">
          <a:xfrm>
            <a:off x="533400" y="1268413"/>
            <a:ext cx="8001000" cy="0"/>
          </a:xfrm>
          <a:prstGeom prst="line">
            <a:avLst/>
          </a:prstGeom>
          <a:noFill/>
          <a:ln w="57150">
            <a:solidFill>
              <a:schemeClr val="accent1"/>
            </a:solidFill>
            <a:round/>
            <a:headEnd/>
            <a:tailEnd/>
          </a:ln>
        </p:spPr>
        <p:txBody>
          <a:bodyPr/>
          <a:lstStyle/>
          <a:p>
            <a:endParaRPr lang="en-US"/>
          </a:p>
        </p:txBody>
      </p:sp>
      <p:pic>
        <p:nvPicPr>
          <p:cNvPr id="26627" name="Picture 5" descr="NAEPPC"/>
          <p:cNvPicPr>
            <a:picLocks noChangeAspect="1" noChangeArrowheads="1"/>
          </p:cNvPicPr>
          <p:nvPr/>
        </p:nvPicPr>
        <p:blipFill>
          <a:blip r:embed="rId2"/>
          <a:srcRect l="15871" t="19368" r="36877" b="26813"/>
          <a:stretch>
            <a:fillRect/>
          </a:stretch>
        </p:blipFill>
        <p:spPr bwMode="auto">
          <a:xfrm>
            <a:off x="539750" y="1628775"/>
            <a:ext cx="6192838" cy="49514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457200" y="274638"/>
            <a:ext cx="8470900" cy="1143000"/>
          </a:xfrm>
        </p:spPr>
        <p:txBody>
          <a:bodyPr/>
          <a:lstStyle/>
          <a:p>
            <a:pPr algn="l"/>
            <a:r>
              <a:rPr lang="en-US" sz="4000" smtClean="0">
                <a:solidFill>
                  <a:schemeClr val="folHlink"/>
                </a:solidFill>
                <a:latin typeface="Arial Black" pitchFamily="34" charset="0"/>
              </a:rPr>
              <a:t>Interagency effort</a:t>
            </a:r>
          </a:p>
        </p:txBody>
      </p:sp>
      <p:sp>
        <p:nvSpPr>
          <p:cNvPr id="27650" name="Line 3"/>
          <p:cNvSpPr>
            <a:spLocks noChangeShapeType="1"/>
          </p:cNvSpPr>
          <p:nvPr/>
        </p:nvSpPr>
        <p:spPr bwMode="auto">
          <a:xfrm>
            <a:off x="533400" y="1268413"/>
            <a:ext cx="8001000" cy="0"/>
          </a:xfrm>
          <a:prstGeom prst="line">
            <a:avLst/>
          </a:prstGeom>
          <a:noFill/>
          <a:ln w="57150">
            <a:solidFill>
              <a:schemeClr val="accent1"/>
            </a:solidFill>
            <a:round/>
            <a:headEnd/>
            <a:tailEnd/>
          </a:ln>
        </p:spPr>
        <p:txBody>
          <a:bodyPr/>
          <a:lstStyle/>
          <a:p>
            <a:endParaRPr lang="en-US"/>
          </a:p>
        </p:txBody>
      </p:sp>
      <p:sp>
        <p:nvSpPr>
          <p:cNvPr id="47120" name="Text Box 16"/>
          <p:cNvSpPr txBox="1">
            <a:spLocks noChangeArrowheads="1"/>
          </p:cNvSpPr>
          <p:nvPr/>
        </p:nvSpPr>
        <p:spPr bwMode="auto">
          <a:xfrm>
            <a:off x="468313" y="1797050"/>
            <a:ext cx="4824412" cy="2863850"/>
          </a:xfrm>
          <a:prstGeom prst="rect">
            <a:avLst/>
          </a:prstGeom>
          <a:noFill/>
          <a:ln w="9525">
            <a:noFill/>
            <a:miter lim="800000"/>
            <a:headEnd/>
            <a:tailEnd/>
          </a:ln>
          <a:effectLst/>
        </p:spPr>
        <p:txBody>
          <a:bodyPr>
            <a:spAutoFit/>
          </a:bodyPr>
          <a:lstStyle/>
          <a:p>
            <a:pPr marL="342900" indent="-342900">
              <a:spcBef>
                <a:spcPct val="100000"/>
              </a:spcBef>
              <a:buClr>
                <a:schemeClr val="folHlink"/>
              </a:buClr>
              <a:buSzPct val="120000"/>
              <a:buFont typeface="Wingdings" pitchFamily="2" charset="2"/>
              <a:buNone/>
              <a:defRPr/>
            </a:pPr>
            <a:r>
              <a:rPr lang="en-US" sz="2000" b="1" dirty="0">
                <a:solidFill>
                  <a:schemeClr val="bg1"/>
                </a:solidFill>
                <a:effectLst>
                  <a:outerShdw blurRad="38100" dist="38100" dir="2700000" algn="tl">
                    <a:srgbClr val="000000"/>
                  </a:outerShdw>
                </a:effectLst>
              </a:rPr>
              <a:t>CINIPC Strategic Blueprint on Landscape-Level Strategies for Invasive Plant Management (2013)</a:t>
            </a:r>
          </a:p>
          <a:p>
            <a:pPr marL="342900" indent="-342900">
              <a:spcBef>
                <a:spcPct val="100000"/>
              </a:spcBef>
              <a:buClr>
                <a:schemeClr val="folHlink"/>
              </a:buClr>
              <a:buSzPct val="120000"/>
              <a:buFont typeface="Wingdings" pitchFamily="2" charset="2"/>
              <a:buNone/>
              <a:defRPr/>
            </a:pPr>
            <a:r>
              <a:rPr lang="en-US" sz="2000" b="1" dirty="0">
                <a:solidFill>
                  <a:schemeClr val="bg1"/>
                </a:solidFill>
                <a:effectLst>
                  <a:outerShdw blurRad="38100" dist="38100" dir="2700000" algn="tl">
                    <a:srgbClr val="000000"/>
                  </a:outerShdw>
                </a:effectLst>
              </a:rPr>
              <a:t>Advisory Committee’s Strategic Framework on Invasive Species (2012)</a:t>
            </a:r>
          </a:p>
          <a:p>
            <a:pPr marL="342900" indent="-342900">
              <a:spcBef>
                <a:spcPct val="100000"/>
              </a:spcBef>
              <a:buClr>
                <a:schemeClr val="folHlink"/>
              </a:buClr>
              <a:buSzPct val="120000"/>
              <a:buFont typeface="Wingdings" pitchFamily="2" charset="2"/>
              <a:buNone/>
              <a:defRPr/>
            </a:pPr>
            <a:endParaRPr lang="en-US" sz="2000" b="1" dirty="0">
              <a:solidFill>
                <a:schemeClr val="bg1"/>
              </a:solidFill>
              <a:effectLst>
                <a:outerShdw blurRad="38100" dist="38100" dir="2700000" algn="tl">
                  <a:srgbClr val="000000"/>
                </a:outerShdw>
              </a:effectLst>
            </a:endParaRPr>
          </a:p>
        </p:txBody>
      </p:sp>
      <p:pic>
        <p:nvPicPr>
          <p:cNvPr id="27652" name="Picture 2" descr="Download the Strategic Framework Report"/>
          <p:cNvPicPr>
            <a:picLocks noChangeAspect="1" noChangeArrowheads="1"/>
          </p:cNvPicPr>
          <p:nvPr/>
        </p:nvPicPr>
        <p:blipFill>
          <a:blip r:embed="rId2"/>
          <a:srcRect/>
          <a:stretch>
            <a:fillRect/>
          </a:stretch>
        </p:blipFill>
        <p:spPr bwMode="auto">
          <a:xfrm rot="707864">
            <a:off x="4946650" y="1733550"/>
            <a:ext cx="3694113" cy="47529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457200" y="274638"/>
            <a:ext cx="8470900" cy="1143000"/>
          </a:xfrm>
        </p:spPr>
        <p:txBody>
          <a:bodyPr/>
          <a:lstStyle/>
          <a:p>
            <a:pPr algn="l"/>
            <a:r>
              <a:rPr lang="en-US" sz="4000" smtClean="0">
                <a:solidFill>
                  <a:schemeClr val="folHlink"/>
                </a:solidFill>
                <a:latin typeface="Arial Black" pitchFamily="34" charset="0"/>
              </a:rPr>
              <a:t>International crisis</a:t>
            </a:r>
          </a:p>
        </p:txBody>
      </p:sp>
      <p:sp>
        <p:nvSpPr>
          <p:cNvPr id="28674" name="Line 3"/>
          <p:cNvSpPr>
            <a:spLocks noChangeShapeType="1"/>
          </p:cNvSpPr>
          <p:nvPr/>
        </p:nvSpPr>
        <p:spPr bwMode="auto">
          <a:xfrm>
            <a:off x="533400" y="1268413"/>
            <a:ext cx="8001000" cy="0"/>
          </a:xfrm>
          <a:prstGeom prst="line">
            <a:avLst/>
          </a:prstGeom>
          <a:noFill/>
          <a:ln w="57150">
            <a:solidFill>
              <a:schemeClr val="accent1"/>
            </a:solidFill>
            <a:round/>
            <a:headEnd/>
            <a:tailEnd/>
          </a:ln>
        </p:spPr>
        <p:txBody>
          <a:bodyPr/>
          <a:lstStyle/>
          <a:p>
            <a:endParaRPr lang="en-US"/>
          </a:p>
        </p:txBody>
      </p:sp>
      <p:sp>
        <p:nvSpPr>
          <p:cNvPr id="47120" name="Text Box 16"/>
          <p:cNvSpPr txBox="1">
            <a:spLocks noChangeArrowheads="1"/>
          </p:cNvSpPr>
          <p:nvPr/>
        </p:nvSpPr>
        <p:spPr bwMode="auto">
          <a:xfrm>
            <a:off x="576263" y="1797050"/>
            <a:ext cx="7956550" cy="2555875"/>
          </a:xfrm>
          <a:prstGeom prst="rect">
            <a:avLst/>
          </a:prstGeom>
          <a:noFill/>
          <a:ln w="9525">
            <a:noFill/>
            <a:miter lim="800000"/>
            <a:headEnd/>
            <a:tailEnd/>
          </a:ln>
          <a:effectLst/>
        </p:spPr>
        <p:txBody>
          <a:bodyPr>
            <a:spAutoFit/>
          </a:bodyPr>
          <a:lstStyle/>
          <a:p>
            <a:pPr marL="342900" indent="-342900">
              <a:spcBef>
                <a:spcPct val="100000"/>
              </a:spcBef>
              <a:buClr>
                <a:schemeClr val="folHlink"/>
              </a:buClr>
              <a:buSzPct val="120000"/>
              <a:buFont typeface="Wingdings" pitchFamily="2" charset="2"/>
              <a:buNone/>
              <a:defRPr/>
            </a:pPr>
            <a:r>
              <a:rPr lang="en-US" sz="2000" b="1" dirty="0">
                <a:solidFill>
                  <a:schemeClr val="bg1"/>
                </a:solidFill>
                <a:effectLst>
                  <a:outerShdw blurRad="38100" dist="38100" dir="2700000" algn="tl">
                    <a:srgbClr val="000000"/>
                  </a:outerShdw>
                </a:effectLst>
              </a:rPr>
              <a:t>UN Convention on Biological Diversity:</a:t>
            </a:r>
            <a:endParaRPr lang="en-US" sz="2000" b="1" dirty="0">
              <a:solidFill>
                <a:schemeClr val="bg1"/>
              </a:solidFill>
              <a:effectLst>
                <a:outerShdw blurRad="38100" dist="38100" dir="2700000" algn="tl">
                  <a:srgbClr val="000000"/>
                </a:outerShdw>
              </a:effectLst>
            </a:endParaRPr>
          </a:p>
          <a:p>
            <a:pPr marL="342900" indent="-342900">
              <a:spcBef>
                <a:spcPct val="100000"/>
              </a:spcBef>
              <a:buClr>
                <a:schemeClr val="folHlink"/>
              </a:buClr>
              <a:buSzPct val="120000"/>
              <a:buFont typeface="Wingdings" pitchFamily="2" charset="2"/>
              <a:buNone/>
              <a:defRPr/>
            </a:pPr>
            <a:r>
              <a:rPr lang="en-US" sz="2000" b="1" dirty="0">
                <a:solidFill>
                  <a:schemeClr val="bg1"/>
                </a:solidFill>
                <a:effectLst>
                  <a:outerShdw blurRad="38100" dist="38100" dir="2700000" algn="tl">
                    <a:srgbClr val="000000"/>
                  </a:outerShdw>
                </a:effectLst>
              </a:rPr>
              <a:t>Article 8(h) states that “Each contracting Party shall, as far as possible and as appropriate, prevent the introduction of, control or eradicate those alien species which threaten ecosystems, habitats or species</a:t>
            </a:r>
          </a:p>
          <a:p>
            <a:pPr marL="342900" indent="-342900">
              <a:spcBef>
                <a:spcPct val="100000"/>
              </a:spcBef>
              <a:buClr>
                <a:schemeClr val="folHlink"/>
              </a:buClr>
              <a:buSzPct val="120000"/>
              <a:buFont typeface="Wingdings" pitchFamily="2" charset="2"/>
              <a:buNone/>
              <a:defRPr/>
            </a:pPr>
            <a:endParaRPr lang="en-US" sz="2000" b="1" dirty="0">
              <a:solidFill>
                <a:schemeClr val="bg1"/>
              </a:solidFill>
              <a:effectLst>
                <a:outerShdw blurRad="38100" dist="38100" dir="2700000" algn="tl">
                  <a:srgbClr val="000000"/>
                </a:outerShdw>
              </a:effectLst>
            </a:endParaRPr>
          </a:p>
        </p:txBody>
      </p:sp>
      <p:sp>
        <p:nvSpPr>
          <p:cNvPr id="16" name="Rounded Rectangle 15"/>
          <p:cNvSpPr/>
          <p:nvPr/>
        </p:nvSpPr>
        <p:spPr>
          <a:xfrm>
            <a:off x="395288" y="4545013"/>
            <a:ext cx="8316912" cy="18716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677" name="Picture 10" descr="2011-2020 - United Nations Decade on Biodiversity"/>
          <p:cNvPicPr>
            <a:picLocks noChangeAspect="1" noChangeArrowheads="1"/>
          </p:cNvPicPr>
          <p:nvPr/>
        </p:nvPicPr>
        <p:blipFill>
          <a:blip r:embed="rId2"/>
          <a:srcRect/>
          <a:stretch>
            <a:fillRect/>
          </a:stretch>
        </p:blipFill>
        <p:spPr bwMode="auto">
          <a:xfrm>
            <a:off x="576263" y="4797425"/>
            <a:ext cx="7954962" cy="17891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457200" y="274638"/>
            <a:ext cx="8470900" cy="1143000"/>
          </a:xfrm>
        </p:spPr>
        <p:txBody>
          <a:bodyPr/>
          <a:lstStyle/>
          <a:p>
            <a:pPr algn="l"/>
            <a:r>
              <a:rPr lang="en-US" sz="4000" smtClean="0">
                <a:solidFill>
                  <a:schemeClr val="folHlink"/>
                </a:solidFill>
                <a:latin typeface="Arial Black" pitchFamily="34" charset="0"/>
              </a:rPr>
              <a:t>Wildlife planning</a:t>
            </a:r>
          </a:p>
        </p:txBody>
      </p:sp>
      <p:sp>
        <p:nvSpPr>
          <p:cNvPr id="29698" name="Line 3"/>
          <p:cNvSpPr>
            <a:spLocks noChangeShapeType="1"/>
          </p:cNvSpPr>
          <p:nvPr/>
        </p:nvSpPr>
        <p:spPr bwMode="auto">
          <a:xfrm>
            <a:off x="533400" y="1268413"/>
            <a:ext cx="8001000" cy="0"/>
          </a:xfrm>
          <a:prstGeom prst="line">
            <a:avLst/>
          </a:prstGeom>
          <a:noFill/>
          <a:ln w="57150">
            <a:solidFill>
              <a:schemeClr val="accent1"/>
            </a:solidFill>
            <a:round/>
            <a:headEnd/>
            <a:tailEnd/>
          </a:ln>
        </p:spPr>
        <p:txBody>
          <a:bodyPr/>
          <a:lstStyle/>
          <a:p>
            <a:endParaRPr lang="en-US"/>
          </a:p>
        </p:txBody>
      </p:sp>
      <p:sp>
        <p:nvSpPr>
          <p:cNvPr id="47120" name="Text Box 16"/>
          <p:cNvSpPr txBox="1">
            <a:spLocks noChangeArrowheads="1"/>
          </p:cNvSpPr>
          <p:nvPr/>
        </p:nvSpPr>
        <p:spPr bwMode="auto">
          <a:xfrm>
            <a:off x="468313" y="1797050"/>
            <a:ext cx="4824412" cy="1939925"/>
          </a:xfrm>
          <a:prstGeom prst="rect">
            <a:avLst/>
          </a:prstGeom>
          <a:noFill/>
          <a:ln w="9525">
            <a:noFill/>
            <a:miter lim="800000"/>
            <a:headEnd/>
            <a:tailEnd/>
          </a:ln>
          <a:effectLst/>
        </p:spPr>
        <p:txBody>
          <a:bodyPr>
            <a:spAutoFit/>
          </a:bodyPr>
          <a:lstStyle/>
          <a:p>
            <a:pPr marL="342900" indent="-342900">
              <a:spcBef>
                <a:spcPct val="100000"/>
              </a:spcBef>
              <a:buClr>
                <a:schemeClr val="folHlink"/>
              </a:buClr>
              <a:buSzPct val="120000"/>
              <a:buFont typeface="Wingdings" pitchFamily="2" charset="2"/>
              <a:buNone/>
              <a:defRPr/>
            </a:pPr>
            <a:r>
              <a:rPr lang="en-US" sz="2000" b="1" dirty="0">
                <a:solidFill>
                  <a:schemeClr val="bg1"/>
                </a:solidFill>
                <a:effectLst>
                  <a:outerShdw blurRad="38100" dist="38100" dir="2700000" algn="tl">
                    <a:srgbClr val="000000"/>
                  </a:outerShdw>
                </a:effectLst>
              </a:rPr>
              <a:t>State Wildlife Action Plan</a:t>
            </a:r>
          </a:p>
          <a:p>
            <a:pPr marL="342900" indent="-342900">
              <a:spcBef>
                <a:spcPct val="100000"/>
              </a:spcBef>
              <a:buClr>
                <a:schemeClr val="folHlink"/>
              </a:buClr>
              <a:buSzPct val="120000"/>
              <a:buFont typeface="Wingdings" pitchFamily="2" charset="2"/>
              <a:buNone/>
              <a:defRPr/>
            </a:pPr>
            <a:r>
              <a:rPr lang="en-US" sz="2000" b="1" dirty="0">
                <a:solidFill>
                  <a:schemeClr val="bg1"/>
                </a:solidFill>
                <a:effectLst>
                  <a:outerShdw blurRad="38100" dist="38100" dir="2700000" algn="tl">
                    <a:srgbClr val="000000"/>
                  </a:outerShdw>
                </a:effectLst>
              </a:rPr>
              <a:t>…invasive species listed as major stressor in all regions</a:t>
            </a:r>
          </a:p>
          <a:p>
            <a:pPr marL="342900" indent="-342900">
              <a:spcBef>
                <a:spcPct val="100000"/>
              </a:spcBef>
              <a:buClr>
                <a:schemeClr val="folHlink"/>
              </a:buClr>
              <a:buSzPct val="120000"/>
              <a:buFont typeface="Wingdings" pitchFamily="2" charset="2"/>
              <a:buNone/>
              <a:defRPr/>
            </a:pPr>
            <a:endParaRPr lang="en-US" sz="2000" b="1" dirty="0">
              <a:solidFill>
                <a:schemeClr val="bg1"/>
              </a:solidFill>
              <a:effectLst>
                <a:outerShdw blurRad="38100" dist="38100" dir="2700000" algn="tl">
                  <a:srgbClr val="000000"/>
                </a:outerShdw>
              </a:effectLst>
            </a:endParaRPr>
          </a:p>
        </p:txBody>
      </p:sp>
      <p:pic>
        <p:nvPicPr>
          <p:cNvPr id="29700" name="Picture 6"/>
          <p:cNvPicPr>
            <a:picLocks noChangeAspect="1" noChangeArrowheads="1"/>
          </p:cNvPicPr>
          <p:nvPr/>
        </p:nvPicPr>
        <p:blipFill>
          <a:blip r:embed="rId2"/>
          <a:srcRect/>
          <a:stretch>
            <a:fillRect/>
          </a:stretch>
        </p:blipFill>
        <p:spPr bwMode="auto">
          <a:xfrm rot="363456">
            <a:off x="5135563" y="1735138"/>
            <a:ext cx="3629025" cy="47371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503238" y="306388"/>
            <a:ext cx="8229600" cy="1143000"/>
          </a:xfrm>
        </p:spPr>
        <p:txBody>
          <a:bodyPr/>
          <a:lstStyle/>
          <a:p>
            <a:pPr algn="l"/>
            <a:r>
              <a:rPr lang="en-US" sz="4000" smtClean="0">
                <a:solidFill>
                  <a:schemeClr val="folHlink"/>
                </a:solidFill>
                <a:latin typeface="Arial Black" pitchFamily="34" charset="0"/>
              </a:rPr>
              <a:t>Plenty not here yet…</a:t>
            </a:r>
            <a:endParaRPr lang="en-US" sz="4000" baseline="-25000" smtClean="0">
              <a:solidFill>
                <a:schemeClr val="folHlink"/>
              </a:solidFill>
              <a:latin typeface="Arial Black" pitchFamily="34" charset="0"/>
            </a:endParaRPr>
          </a:p>
        </p:txBody>
      </p:sp>
      <p:sp>
        <p:nvSpPr>
          <p:cNvPr id="30722" name="Line 3"/>
          <p:cNvSpPr>
            <a:spLocks noChangeShapeType="1"/>
          </p:cNvSpPr>
          <p:nvPr/>
        </p:nvSpPr>
        <p:spPr bwMode="auto">
          <a:xfrm>
            <a:off x="533400" y="1447800"/>
            <a:ext cx="8001000" cy="0"/>
          </a:xfrm>
          <a:prstGeom prst="line">
            <a:avLst/>
          </a:prstGeom>
          <a:noFill/>
          <a:ln w="57150">
            <a:solidFill>
              <a:schemeClr val="accent1"/>
            </a:solidFill>
            <a:round/>
            <a:headEnd/>
            <a:tailEnd/>
          </a:ln>
        </p:spPr>
        <p:txBody>
          <a:bodyPr/>
          <a:lstStyle/>
          <a:p>
            <a:endParaRPr lang="en-US"/>
          </a:p>
        </p:txBody>
      </p:sp>
      <p:pic>
        <p:nvPicPr>
          <p:cNvPr id="30723" name="Picture 9"/>
          <p:cNvPicPr>
            <a:picLocks noChangeAspect="1" noChangeArrowheads="1"/>
          </p:cNvPicPr>
          <p:nvPr/>
        </p:nvPicPr>
        <p:blipFill>
          <a:blip r:embed="rId2"/>
          <a:srcRect t="1634"/>
          <a:stretch>
            <a:fillRect/>
          </a:stretch>
        </p:blipFill>
        <p:spPr bwMode="auto">
          <a:xfrm>
            <a:off x="647700" y="4257675"/>
            <a:ext cx="3671888" cy="2484438"/>
          </a:xfrm>
          <a:prstGeom prst="rect">
            <a:avLst/>
          </a:prstGeom>
          <a:noFill/>
          <a:ln w="9525">
            <a:noFill/>
            <a:miter lim="800000"/>
            <a:headEnd/>
            <a:tailEnd/>
          </a:ln>
        </p:spPr>
      </p:pic>
      <p:pic>
        <p:nvPicPr>
          <p:cNvPr id="30724" name="Picture 10"/>
          <p:cNvPicPr>
            <a:picLocks noChangeAspect="1" noChangeArrowheads="1"/>
          </p:cNvPicPr>
          <p:nvPr/>
        </p:nvPicPr>
        <p:blipFill>
          <a:blip r:embed="rId3"/>
          <a:srcRect/>
          <a:stretch>
            <a:fillRect/>
          </a:stretch>
        </p:blipFill>
        <p:spPr bwMode="auto">
          <a:xfrm>
            <a:off x="4464050" y="1689100"/>
            <a:ext cx="3708400" cy="2424113"/>
          </a:xfrm>
          <a:prstGeom prst="rect">
            <a:avLst/>
          </a:prstGeom>
          <a:noFill/>
          <a:ln w="9525">
            <a:noFill/>
            <a:miter lim="800000"/>
            <a:headEnd/>
            <a:tailEnd/>
          </a:ln>
        </p:spPr>
      </p:pic>
      <p:pic>
        <p:nvPicPr>
          <p:cNvPr id="30725" name="Picture 11"/>
          <p:cNvPicPr>
            <a:picLocks noChangeAspect="1" noChangeArrowheads="1"/>
          </p:cNvPicPr>
          <p:nvPr/>
        </p:nvPicPr>
        <p:blipFill>
          <a:blip r:embed="rId4">
            <a:lum bright="18000"/>
          </a:blip>
          <a:srcRect r="2802"/>
          <a:stretch>
            <a:fillRect/>
          </a:stretch>
        </p:blipFill>
        <p:spPr bwMode="auto">
          <a:xfrm>
            <a:off x="4464050" y="4235450"/>
            <a:ext cx="3744913" cy="2487613"/>
          </a:xfrm>
          <a:prstGeom prst="rect">
            <a:avLst/>
          </a:prstGeom>
          <a:noFill/>
          <a:ln w="9525">
            <a:noFill/>
            <a:miter lim="800000"/>
            <a:headEnd/>
            <a:tailEnd/>
          </a:ln>
        </p:spPr>
      </p:pic>
      <p:pic>
        <p:nvPicPr>
          <p:cNvPr id="30726" name="Picture 12"/>
          <p:cNvPicPr>
            <a:picLocks noChangeAspect="1" noChangeArrowheads="1"/>
          </p:cNvPicPr>
          <p:nvPr/>
        </p:nvPicPr>
        <p:blipFill>
          <a:blip r:embed="rId5">
            <a:lum bright="12000"/>
          </a:blip>
          <a:srcRect/>
          <a:stretch>
            <a:fillRect/>
          </a:stretch>
        </p:blipFill>
        <p:spPr bwMode="auto">
          <a:xfrm>
            <a:off x="661988" y="1674813"/>
            <a:ext cx="3657600" cy="2438400"/>
          </a:xfrm>
          <a:prstGeom prst="rect">
            <a:avLst/>
          </a:prstGeom>
          <a:noFill/>
          <a:ln w="9525">
            <a:noFill/>
            <a:miter lim="800000"/>
            <a:headEnd/>
            <a:tailEnd/>
          </a:ln>
        </p:spPr>
      </p:pic>
      <p:pic>
        <p:nvPicPr>
          <p:cNvPr id="30727" name="Picture 6"/>
          <p:cNvPicPr>
            <a:picLocks noChangeAspect="1" noChangeArrowheads="1"/>
          </p:cNvPicPr>
          <p:nvPr/>
        </p:nvPicPr>
        <p:blipFill>
          <a:blip r:embed="rId6"/>
          <a:srcRect t="5280" b="2344"/>
          <a:stretch>
            <a:fillRect/>
          </a:stretch>
        </p:blipFill>
        <p:spPr bwMode="auto">
          <a:xfrm>
            <a:off x="4464050" y="4221163"/>
            <a:ext cx="3744913" cy="25209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Picture 8" descr="http://www.plangereculturelab.com/wp-content/uploads/2012/01/blue_marble_globe_west_wall.jpg"/>
          <p:cNvPicPr>
            <a:picLocks noChangeAspect="1" noChangeArrowheads="1"/>
          </p:cNvPicPr>
          <p:nvPr/>
        </p:nvPicPr>
        <p:blipFill>
          <a:blip r:embed="rId3"/>
          <a:srcRect/>
          <a:stretch>
            <a:fillRect/>
          </a:stretch>
        </p:blipFill>
        <p:spPr bwMode="auto">
          <a:xfrm>
            <a:off x="1079500" y="944563"/>
            <a:ext cx="7153275" cy="5724525"/>
          </a:xfrm>
          <a:prstGeom prst="rect">
            <a:avLst/>
          </a:prstGeom>
          <a:noFill/>
          <a:ln w="9525">
            <a:noFill/>
            <a:miter lim="800000"/>
            <a:headEnd/>
            <a:tailEnd/>
          </a:ln>
        </p:spPr>
      </p:pic>
      <p:sp>
        <p:nvSpPr>
          <p:cNvPr id="31747" name="Line 2"/>
          <p:cNvSpPr>
            <a:spLocks noChangeShapeType="1"/>
          </p:cNvSpPr>
          <p:nvPr/>
        </p:nvSpPr>
        <p:spPr bwMode="auto">
          <a:xfrm>
            <a:off x="533400" y="1447800"/>
            <a:ext cx="8001000" cy="0"/>
          </a:xfrm>
          <a:prstGeom prst="line">
            <a:avLst/>
          </a:prstGeom>
          <a:noFill/>
          <a:ln w="57150">
            <a:solidFill>
              <a:srgbClr val="92D050"/>
            </a:solidFill>
            <a:round/>
            <a:headEnd/>
            <a:tailEnd/>
          </a:ln>
        </p:spPr>
        <p:txBody>
          <a:bodyPr/>
          <a:lstStyle/>
          <a:p>
            <a:endParaRPr lang="en-US"/>
          </a:p>
        </p:txBody>
      </p:sp>
      <p:sp>
        <p:nvSpPr>
          <p:cNvPr id="31748" name="Rectangle 3"/>
          <p:cNvSpPr>
            <a:spLocks noChangeArrowheads="1"/>
          </p:cNvSpPr>
          <p:nvPr/>
        </p:nvSpPr>
        <p:spPr bwMode="auto">
          <a:xfrm>
            <a:off x="636588" y="454025"/>
            <a:ext cx="8229600" cy="1143000"/>
          </a:xfrm>
          <a:prstGeom prst="rect">
            <a:avLst/>
          </a:prstGeom>
          <a:noFill/>
          <a:ln w="9525">
            <a:noFill/>
            <a:miter lim="800000"/>
            <a:headEnd/>
            <a:tailEnd/>
          </a:ln>
        </p:spPr>
        <p:txBody>
          <a:bodyPr anchor="ctr"/>
          <a:lstStyle/>
          <a:p>
            <a:r>
              <a:rPr lang="en-US" sz="4400">
                <a:solidFill>
                  <a:srgbClr val="92D050"/>
                </a:solidFill>
                <a:latin typeface="Arial Black" pitchFamily="34" charset="0"/>
              </a:rPr>
              <a:t>Climate change wildcard</a:t>
            </a:r>
            <a:endParaRPr lang="en-US" sz="4400" baseline="-25000">
              <a:solidFill>
                <a:srgbClr val="92D050"/>
              </a:solidFill>
              <a:latin typeface="Arial Black" pitchFamily="34"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395288" y="296863"/>
            <a:ext cx="8229600" cy="1143000"/>
          </a:xfrm>
        </p:spPr>
        <p:txBody>
          <a:bodyPr/>
          <a:lstStyle/>
          <a:p>
            <a:pPr algn="l" eaLnBrk="1" hangingPunct="1"/>
            <a:r>
              <a:rPr lang="en-US" smtClean="0">
                <a:solidFill>
                  <a:schemeClr val="folHlink"/>
                </a:solidFill>
                <a:latin typeface="Arial Black" pitchFamily="34" charset="0"/>
              </a:rPr>
              <a:t>Reasons to worry</a:t>
            </a:r>
          </a:p>
        </p:txBody>
      </p:sp>
      <p:sp>
        <p:nvSpPr>
          <p:cNvPr id="162819" name="Rectangle 3"/>
          <p:cNvSpPr>
            <a:spLocks noGrp="1" noChangeArrowheads="1"/>
          </p:cNvSpPr>
          <p:nvPr>
            <p:ph type="body" idx="1"/>
          </p:nvPr>
        </p:nvSpPr>
        <p:spPr>
          <a:xfrm>
            <a:off x="457200" y="2035175"/>
            <a:ext cx="8229600" cy="4525963"/>
          </a:xfrm>
        </p:spPr>
        <p:txBody>
          <a:bodyPr/>
          <a:lstStyle/>
          <a:p>
            <a:pPr eaLnBrk="1" hangingPunct="1">
              <a:spcBef>
                <a:spcPct val="50000"/>
              </a:spcBef>
              <a:buClr>
                <a:schemeClr val="folHlink"/>
              </a:buClr>
              <a:buSzPct val="120000"/>
              <a:buFont typeface="Wingdings" pitchFamily="2" charset="2"/>
              <a:buChar char="§"/>
              <a:defRPr/>
            </a:pPr>
            <a:r>
              <a:rPr lang="en-US" sz="2800" b="1" dirty="0" smtClean="0">
                <a:solidFill>
                  <a:schemeClr val="bg1"/>
                </a:solidFill>
                <a:effectLst>
                  <a:outerShdw blurRad="38100" dist="38100" dir="2700000" algn="tl">
                    <a:srgbClr val="000000"/>
                  </a:outerShdw>
                </a:effectLst>
              </a:rPr>
              <a:t>Weed biology</a:t>
            </a:r>
          </a:p>
          <a:p>
            <a:pPr lvl="1" eaLnBrk="1" hangingPunct="1">
              <a:spcBef>
                <a:spcPct val="50000"/>
              </a:spcBef>
              <a:buClr>
                <a:schemeClr val="folHlink"/>
              </a:buClr>
              <a:buSzPct val="120000"/>
              <a:buFont typeface="Wingdings" pitchFamily="2" charset="2"/>
              <a:buChar char="§"/>
              <a:defRPr/>
            </a:pPr>
            <a:r>
              <a:rPr lang="en-US" sz="2400" b="1" dirty="0" smtClean="0">
                <a:solidFill>
                  <a:schemeClr val="bg1"/>
                </a:solidFill>
                <a:effectLst>
                  <a:outerShdw blurRad="38100" dist="38100" dir="2700000" algn="tl">
                    <a:srgbClr val="000000"/>
                  </a:outerShdw>
                </a:effectLst>
              </a:rPr>
              <a:t>Adaptable generalists </a:t>
            </a:r>
          </a:p>
          <a:p>
            <a:pPr lvl="1" eaLnBrk="1" hangingPunct="1">
              <a:spcBef>
                <a:spcPct val="50000"/>
              </a:spcBef>
              <a:buClr>
                <a:schemeClr val="folHlink"/>
              </a:buClr>
              <a:buSzPct val="120000"/>
              <a:buFont typeface="Wingdings" pitchFamily="2" charset="2"/>
              <a:buChar char="§"/>
              <a:defRPr/>
            </a:pPr>
            <a:r>
              <a:rPr lang="en-US" sz="2400" b="1" dirty="0" smtClean="0">
                <a:solidFill>
                  <a:schemeClr val="bg1"/>
                </a:solidFill>
                <a:effectLst>
                  <a:outerShdw blurRad="38100" dist="38100" dir="2700000" algn="tl">
                    <a:srgbClr val="000000"/>
                  </a:outerShdw>
                </a:effectLst>
              </a:rPr>
              <a:t>Great reproductive capacity</a:t>
            </a:r>
          </a:p>
          <a:p>
            <a:pPr eaLnBrk="1" hangingPunct="1">
              <a:spcBef>
                <a:spcPct val="50000"/>
              </a:spcBef>
              <a:buClr>
                <a:schemeClr val="folHlink"/>
              </a:buClr>
              <a:buSzPct val="120000"/>
              <a:buFont typeface="Wingdings" pitchFamily="2" charset="2"/>
              <a:buChar char="§"/>
              <a:defRPr/>
            </a:pPr>
            <a:r>
              <a:rPr lang="en-US" sz="2800" b="1" dirty="0" smtClean="0">
                <a:solidFill>
                  <a:schemeClr val="bg1"/>
                </a:solidFill>
                <a:effectLst>
                  <a:outerShdw blurRad="38100" dist="38100" dir="2700000" algn="tl">
                    <a:srgbClr val="000000"/>
                  </a:outerShdw>
                </a:effectLst>
              </a:rPr>
              <a:t>Introduction risk increasing</a:t>
            </a:r>
          </a:p>
          <a:p>
            <a:pPr eaLnBrk="1" hangingPunct="1">
              <a:spcBef>
                <a:spcPct val="50000"/>
              </a:spcBef>
              <a:buClr>
                <a:schemeClr val="folHlink"/>
              </a:buClr>
              <a:buSzPct val="120000"/>
              <a:buFont typeface="Wingdings" pitchFamily="2" charset="2"/>
              <a:buChar char="§"/>
              <a:defRPr/>
            </a:pPr>
            <a:r>
              <a:rPr lang="en-US" sz="2800" b="1" dirty="0" smtClean="0">
                <a:solidFill>
                  <a:schemeClr val="bg1"/>
                </a:solidFill>
                <a:effectLst>
                  <a:outerShdw blurRad="38100" dist="38100" dir="2700000" algn="tl">
                    <a:srgbClr val="000000"/>
                  </a:outerShdw>
                </a:effectLst>
              </a:rPr>
              <a:t>We are essentially “gardening for </a:t>
            </a:r>
            <a:r>
              <a:rPr lang="en-US" sz="2800" b="1" dirty="0" err="1" smtClean="0">
                <a:solidFill>
                  <a:schemeClr val="bg1"/>
                </a:solidFill>
                <a:effectLst>
                  <a:outerShdw blurRad="38100" dist="38100" dir="2700000" algn="tl">
                    <a:srgbClr val="000000"/>
                  </a:outerShdw>
                </a:effectLst>
              </a:rPr>
              <a:t>invasives</a:t>
            </a:r>
            <a:r>
              <a:rPr lang="en-US" sz="2800" b="1" dirty="0" smtClean="0">
                <a:solidFill>
                  <a:schemeClr val="bg1"/>
                </a:solidFill>
                <a:effectLst>
                  <a:outerShdw blurRad="38100" dist="38100" dir="2700000" algn="tl">
                    <a:srgbClr val="000000"/>
                  </a:outerShdw>
                </a:effectLst>
              </a:rPr>
              <a:t>”</a:t>
            </a:r>
          </a:p>
          <a:p>
            <a:pPr lvl="1" eaLnBrk="1" hangingPunct="1">
              <a:spcBef>
                <a:spcPct val="50000"/>
              </a:spcBef>
              <a:buClr>
                <a:schemeClr val="folHlink"/>
              </a:buClr>
              <a:buSzPct val="120000"/>
              <a:buFont typeface="Wingdings" pitchFamily="2" charset="2"/>
              <a:buChar char="§"/>
              <a:defRPr/>
            </a:pPr>
            <a:r>
              <a:rPr lang="en-US" sz="2400" b="1" dirty="0" smtClean="0">
                <a:solidFill>
                  <a:schemeClr val="bg1"/>
                </a:solidFill>
                <a:effectLst>
                  <a:outerShdw blurRad="38100" dist="38100" dir="2700000" algn="tl">
                    <a:srgbClr val="000000"/>
                  </a:outerShdw>
                </a:effectLst>
              </a:rPr>
              <a:t>Development continues to disturb land in CA</a:t>
            </a:r>
          </a:p>
          <a:p>
            <a:pPr lvl="1" eaLnBrk="1" hangingPunct="1">
              <a:spcBef>
                <a:spcPct val="50000"/>
              </a:spcBef>
              <a:buClr>
                <a:schemeClr val="folHlink"/>
              </a:buClr>
              <a:buSzPct val="120000"/>
              <a:buFont typeface="Wingdings" pitchFamily="2" charset="2"/>
              <a:buChar char="§"/>
              <a:defRPr/>
            </a:pPr>
            <a:r>
              <a:rPr lang="en-US" sz="2400" b="1" dirty="0" smtClean="0">
                <a:solidFill>
                  <a:schemeClr val="bg1"/>
                </a:solidFill>
                <a:effectLst>
                  <a:outerShdw blurRad="38100" dist="38100" dir="2700000" algn="tl">
                    <a:srgbClr val="000000"/>
                  </a:outerShdw>
                </a:effectLst>
              </a:rPr>
              <a:t>Emissions create N deposition</a:t>
            </a:r>
          </a:p>
          <a:p>
            <a:pPr lvl="1" eaLnBrk="1" hangingPunct="1">
              <a:spcBef>
                <a:spcPct val="50000"/>
              </a:spcBef>
              <a:buClr>
                <a:schemeClr val="folHlink"/>
              </a:buClr>
              <a:buSzPct val="120000"/>
              <a:buFont typeface="Wingdings" pitchFamily="2" charset="2"/>
              <a:buChar char="§"/>
              <a:defRPr/>
            </a:pPr>
            <a:r>
              <a:rPr lang="en-US" sz="2400" b="1" dirty="0" smtClean="0">
                <a:solidFill>
                  <a:schemeClr val="bg1"/>
                </a:solidFill>
                <a:effectLst>
                  <a:outerShdw blurRad="38100" dist="38100" dir="2700000" algn="tl">
                    <a:srgbClr val="000000"/>
                  </a:outerShdw>
                </a:effectLst>
              </a:rPr>
              <a:t>Roadside maintenance spreads weeds</a:t>
            </a:r>
          </a:p>
          <a:p>
            <a:pPr eaLnBrk="1" hangingPunct="1">
              <a:spcBef>
                <a:spcPct val="50000"/>
              </a:spcBef>
              <a:buClr>
                <a:schemeClr val="folHlink"/>
              </a:buClr>
              <a:buSzPct val="120000"/>
              <a:buFont typeface="Wingdings" pitchFamily="2" charset="2"/>
              <a:buChar char="§"/>
              <a:defRPr/>
            </a:pPr>
            <a:endParaRPr lang="en-US" sz="2800" b="1" dirty="0" smtClean="0">
              <a:solidFill>
                <a:schemeClr val="bg1"/>
              </a:solidFill>
              <a:effectLst>
                <a:outerShdw blurRad="38100" dist="38100" dir="2700000" algn="tl">
                  <a:srgbClr val="000000"/>
                </a:outerShdw>
              </a:effectLst>
            </a:endParaRPr>
          </a:p>
          <a:p>
            <a:pPr eaLnBrk="1" hangingPunct="1">
              <a:spcBef>
                <a:spcPct val="50000"/>
              </a:spcBef>
              <a:buClr>
                <a:schemeClr val="folHlink"/>
              </a:buClr>
              <a:buSzPct val="120000"/>
              <a:buFont typeface="Wingdings" pitchFamily="2" charset="2"/>
              <a:buChar char="§"/>
              <a:defRPr/>
            </a:pPr>
            <a:endParaRPr lang="en-US" sz="2800" b="1" dirty="0" smtClean="0">
              <a:solidFill>
                <a:schemeClr val="bg1"/>
              </a:solidFill>
              <a:effectLst>
                <a:outerShdw blurRad="38100" dist="38100" dir="2700000" algn="tl">
                  <a:srgbClr val="000000"/>
                </a:outerShdw>
              </a:effectLst>
            </a:endParaRPr>
          </a:p>
          <a:p>
            <a:pPr eaLnBrk="1" hangingPunct="1">
              <a:defRPr/>
            </a:pPr>
            <a:endParaRPr lang="en-US" dirty="0" smtClean="0">
              <a:solidFill>
                <a:schemeClr val="bg1"/>
              </a:solidFill>
            </a:endParaRPr>
          </a:p>
        </p:txBody>
      </p:sp>
      <p:sp>
        <p:nvSpPr>
          <p:cNvPr id="33795" name="Line 4"/>
          <p:cNvSpPr>
            <a:spLocks noChangeShapeType="1"/>
          </p:cNvSpPr>
          <p:nvPr/>
        </p:nvSpPr>
        <p:spPr bwMode="auto">
          <a:xfrm>
            <a:off x="431800" y="1447800"/>
            <a:ext cx="8001000" cy="0"/>
          </a:xfrm>
          <a:prstGeom prst="line">
            <a:avLst/>
          </a:prstGeom>
          <a:noFill/>
          <a:ln w="57150">
            <a:solidFill>
              <a:schemeClr val="accent1"/>
            </a:solidFill>
            <a:round/>
            <a:headEnd/>
            <a:tailEn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pPr algn="l" eaLnBrk="1" hangingPunct="1"/>
            <a:r>
              <a:rPr lang="en-US" sz="4000" smtClean="0">
                <a:solidFill>
                  <a:schemeClr val="folHlink"/>
                </a:solidFill>
                <a:latin typeface="Arial Black" pitchFamily="34" charset="0"/>
              </a:rPr>
              <a:t>Who is Cal-IPC?</a:t>
            </a:r>
          </a:p>
        </p:txBody>
      </p:sp>
      <p:sp>
        <p:nvSpPr>
          <p:cNvPr id="16386" name="Line 3"/>
          <p:cNvSpPr>
            <a:spLocks noChangeShapeType="1"/>
          </p:cNvSpPr>
          <p:nvPr/>
        </p:nvSpPr>
        <p:spPr bwMode="auto">
          <a:xfrm>
            <a:off x="533400" y="1268413"/>
            <a:ext cx="8001000" cy="0"/>
          </a:xfrm>
          <a:prstGeom prst="line">
            <a:avLst/>
          </a:prstGeom>
          <a:noFill/>
          <a:ln w="57150">
            <a:solidFill>
              <a:schemeClr val="accent1"/>
            </a:solidFill>
            <a:round/>
            <a:headEnd/>
            <a:tailEnd/>
          </a:ln>
        </p:spPr>
        <p:txBody>
          <a:bodyPr/>
          <a:lstStyle/>
          <a:p>
            <a:endParaRPr lang="en-US"/>
          </a:p>
        </p:txBody>
      </p:sp>
      <p:pic>
        <p:nvPicPr>
          <p:cNvPr id="16387" name="Picture 4" descr="group smaller.jpg"/>
          <p:cNvPicPr>
            <a:picLocks noChangeAspect="1"/>
          </p:cNvPicPr>
          <p:nvPr/>
        </p:nvPicPr>
        <p:blipFill>
          <a:blip r:embed="rId3"/>
          <a:srcRect/>
          <a:stretch>
            <a:fillRect/>
          </a:stretch>
        </p:blipFill>
        <p:spPr bwMode="auto">
          <a:xfrm>
            <a:off x="539750" y="1557338"/>
            <a:ext cx="8034338" cy="485933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algn="l" eaLnBrk="1" hangingPunct="1"/>
            <a:r>
              <a:rPr lang="en-US" sz="3200" smtClean="0">
                <a:solidFill>
                  <a:schemeClr val="folHlink"/>
                </a:solidFill>
                <a:latin typeface="Arial Black" pitchFamily="34" charset="0"/>
              </a:rPr>
              <a:t>More CO</a:t>
            </a:r>
            <a:r>
              <a:rPr lang="en-US" sz="3200" baseline="-25000" smtClean="0">
                <a:solidFill>
                  <a:schemeClr val="folHlink"/>
                </a:solidFill>
                <a:latin typeface="Arial Black" pitchFamily="34" charset="0"/>
              </a:rPr>
              <a:t>2 </a:t>
            </a:r>
            <a:r>
              <a:rPr lang="en-US" sz="3200" smtClean="0">
                <a:solidFill>
                  <a:schemeClr val="folHlink"/>
                </a:solidFill>
                <a:latin typeface="Arial Black" pitchFamily="34" charset="0"/>
              </a:rPr>
              <a:t>= increased plant growth</a:t>
            </a:r>
            <a:endParaRPr lang="en-US" sz="3200" baseline="-25000" smtClean="0">
              <a:solidFill>
                <a:schemeClr val="folHlink"/>
              </a:solidFill>
              <a:latin typeface="Arial Black" pitchFamily="34" charset="0"/>
            </a:endParaRPr>
          </a:p>
        </p:txBody>
      </p:sp>
      <p:sp>
        <p:nvSpPr>
          <p:cNvPr id="35842" name="Line 4"/>
          <p:cNvSpPr>
            <a:spLocks noChangeShapeType="1"/>
          </p:cNvSpPr>
          <p:nvPr/>
        </p:nvSpPr>
        <p:spPr bwMode="auto">
          <a:xfrm>
            <a:off x="533400" y="1447800"/>
            <a:ext cx="8001000" cy="0"/>
          </a:xfrm>
          <a:prstGeom prst="line">
            <a:avLst/>
          </a:prstGeom>
          <a:noFill/>
          <a:ln w="57150">
            <a:solidFill>
              <a:schemeClr val="accent1"/>
            </a:solidFill>
            <a:round/>
            <a:headEnd/>
            <a:tailEnd/>
          </a:ln>
        </p:spPr>
        <p:txBody>
          <a:bodyPr/>
          <a:lstStyle/>
          <a:p>
            <a:endParaRPr lang="en-US"/>
          </a:p>
        </p:txBody>
      </p:sp>
      <p:pic>
        <p:nvPicPr>
          <p:cNvPr id="35843" name="Picture 5"/>
          <p:cNvPicPr>
            <a:picLocks noChangeAspect="1" noChangeArrowheads="1"/>
          </p:cNvPicPr>
          <p:nvPr/>
        </p:nvPicPr>
        <p:blipFill>
          <a:blip r:embed="rId3"/>
          <a:srcRect l="40834"/>
          <a:stretch>
            <a:fillRect/>
          </a:stretch>
        </p:blipFill>
        <p:spPr bwMode="auto">
          <a:xfrm>
            <a:off x="4784725" y="1700213"/>
            <a:ext cx="3721100" cy="4716462"/>
          </a:xfrm>
          <a:prstGeom prst="rect">
            <a:avLst/>
          </a:prstGeom>
          <a:noFill/>
          <a:ln w="9525">
            <a:noFill/>
            <a:miter lim="800000"/>
            <a:headEnd/>
            <a:tailEnd/>
          </a:ln>
        </p:spPr>
      </p:pic>
      <p:sp>
        <p:nvSpPr>
          <p:cNvPr id="35844" name="Text Box 6"/>
          <p:cNvSpPr txBox="1">
            <a:spLocks noChangeArrowheads="1"/>
          </p:cNvSpPr>
          <p:nvPr/>
        </p:nvSpPr>
        <p:spPr bwMode="auto">
          <a:xfrm>
            <a:off x="7200900" y="6383338"/>
            <a:ext cx="1327150" cy="214312"/>
          </a:xfrm>
          <a:prstGeom prst="rect">
            <a:avLst/>
          </a:prstGeom>
          <a:noFill/>
          <a:ln w="9525">
            <a:noFill/>
            <a:miter lim="800000"/>
            <a:headEnd/>
            <a:tailEnd/>
          </a:ln>
        </p:spPr>
        <p:txBody>
          <a:bodyPr>
            <a:spAutoFit/>
          </a:bodyPr>
          <a:lstStyle/>
          <a:p>
            <a:pPr algn="r">
              <a:spcBef>
                <a:spcPct val="50000"/>
              </a:spcBef>
            </a:pPr>
            <a:r>
              <a:rPr lang="en-US" sz="800" b="1">
                <a:solidFill>
                  <a:schemeClr val="accent1"/>
                </a:solidFill>
              </a:rPr>
              <a:t>Janet Garcia</a:t>
            </a:r>
          </a:p>
        </p:txBody>
      </p:sp>
      <p:sp>
        <p:nvSpPr>
          <p:cNvPr id="32775" name="Rectangle 7"/>
          <p:cNvSpPr>
            <a:spLocks noChangeArrowheads="1"/>
          </p:cNvSpPr>
          <p:nvPr/>
        </p:nvSpPr>
        <p:spPr bwMode="auto">
          <a:xfrm>
            <a:off x="576263" y="2293938"/>
            <a:ext cx="4103687" cy="3259137"/>
          </a:xfrm>
          <a:prstGeom prst="rect">
            <a:avLst/>
          </a:prstGeom>
          <a:noFill/>
          <a:ln>
            <a:noFill/>
          </a:ln>
          <a:effectLst/>
          <a:extLst>
            <a:ext uri="{909E8E84-426E-40DD-AFC4-6F175D3DCCD1}"/>
            <a:ext uri="{91240B29-F687-4F45-9708-019B960494DF}"/>
            <a:ext uri="{AF507438-7753-43E0-B8FC-AC1667EBCBE1}"/>
          </a:extLst>
        </p:spPr>
        <p:txBody>
          <a:bodyPr/>
          <a:lstStyle/>
          <a:p>
            <a:pPr marL="342900" indent="-342900">
              <a:lnSpc>
                <a:spcPct val="80000"/>
              </a:lnSpc>
              <a:spcBef>
                <a:spcPct val="50000"/>
              </a:spcBef>
              <a:buClr>
                <a:schemeClr val="folHlink"/>
              </a:buClr>
              <a:buSzPct val="120000"/>
              <a:buFont typeface="Wingdings" pitchFamily="2" charset="2"/>
              <a:buNone/>
              <a:defRPr/>
            </a:pPr>
            <a:r>
              <a:rPr lang="en-US" sz="2400" b="1">
                <a:solidFill>
                  <a:schemeClr val="bg1"/>
                </a:solidFill>
                <a:effectLst>
                  <a:outerShdw blurRad="38100" dist="38100" dir="2700000" algn="tl">
                    <a:srgbClr val="000000"/>
                  </a:outerShdw>
                </a:effectLst>
              </a:rPr>
              <a:t>Canada thistle shows </a:t>
            </a:r>
          </a:p>
          <a:p>
            <a:pPr marL="342900" indent="-342900">
              <a:lnSpc>
                <a:spcPct val="80000"/>
              </a:lnSpc>
              <a:buClr>
                <a:schemeClr val="folHlink"/>
              </a:buClr>
              <a:buSzPct val="120000"/>
              <a:buFont typeface="Wingdings" pitchFamily="2" charset="2"/>
              <a:buNone/>
              <a:defRPr/>
            </a:pPr>
            <a:r>
              <a:rPr lang="en-US" sz="2400" b="1">
                <a:solidFill>
                  <a:schemeClr val="bg1"/>
                </a:solidFill>
                <a:effectLst>
                  <a:outerShdw blurRad="38100" dist="38100" dir="2700000" algn="tl">
                    <a:srgbClr val="000000"/>
                  </a:outerShdw>
                </a:effectLst>
              </a:rPr>
              <a:t>                    70% increase</a:t>
            </a:r>
          </a:p>
          <a:p>
            <a:pPr marL="342900" indent="-342900">
              <a:lnSpc>
                <a:spcPct val="80000"/>
              </a:lnSpc>
              <a:spcBef>
                <a:spcPct val="50000"/>
              </a:spcBef>
              <a:buClr>
                <a:schemeClr val="folHlink"/>
              </a:buClr>
              <a:buSzPct val="120000"/>
              <a:buFont typeface="Wingdings" pitchFamily="2" charset="2"/>
              <a:buNone/>
              <a:defRPr/>
            </a:pPr>
            <a:endParaRPr lang="en-US" sz="2400" b="1">
              <a:solidFill>
                <a:schemeClr val="bg1"/>
              </a:solidFill>
              <a:effectLst>
                <a:outerShdw blurRad="38100" dist="38100" dir="2700000" algn="tl">
                  <a:srgbClr val="000000"/>
                </a:outerShdw>
              </a:effectLst>
            </a:endParaRPr>
          </a:p>
          <a:p>
            <a:pPr marL="342900" indent="-342900">
              <a:lnSpc>
                <a:spcPct val="80000"/>
              </a:lnSpc>
              <a:spcBef>
                <a:spcPct val="50000"/>
              </a:spcBef>
              <a:buClr>
                <a:schemeClr val="folHlink"/>
              </a:buClr>
              <a:buSzPct val="120000"/>
              <a:buFont typeface="Wingdings" pitchFamily="2" charset="2"/>
              <a:buNone/>
              <a:defRPr/>
            </a:pPr>
            <a:endParaRPr lang="en-US" sz="2400" b="1">
              <a:solidFill>
                <a:schemeClr val="bg1"/>
              </a:solidFill>
              <a:effectLst>
                <a:outerShdw blurRad="38100" dist="38100" dir="2700000" algn="tl">
                  <a:srgbClr val="000000"/>
                </a:outerShdw>
              </a:effectLst>
            </a:endParaRPr>
          </a:p>
          <a:p>
            <a:pPr marL="342900" indent="-342900">
              <a:lnSpc>
                <a:spcPct val="80000"/>
              </a:lnSpc>
              <a:spcBef>
                <a:spcPct val="50000"/>
              </a:spcBef>
              <a:buClr>
                <a:schemeClr val="folHlink"/>
              </a:buClr>
              <a:buSzPct val="120000"/>
              <a:buFont typeface="Wingdings" pitchFamily="2" charset="2"/>
              <a:buNone/>
              <a:defRPr/>
            </a:pPr>
            <a:endParaRPr lang="en-US" sz="2400" b="1">
              <a:solidFill>
                <a:schemeClr val="bg1"/>
              </a:solidFill>
              <a:effectLst>
                <a:outerShdw blurRad="38100" dist="38100" dir="2700000" algn="tl">
                  <a:srgbClr val="000000"/>
                </a:outerShdw>
              </a:effectLst>
            </a:endParaRPr>
          </a:p>
          <a:p>
            <a:pPr marL="342900" indent="-342900">
              <a:lnSpc>
                <a:spcPct val="80000"/>
              </a:lnSpc>
              <a:spcBef>
                <a:spcPct val="50000"/>
              </a:spcBef>
              <a:buClr>
                <a:schemeClr val="folHlink"/>
              </a:buClr>
              <a:buSzPct val="120000"/>
              <a:buFont typeface="Wingdings" pitchFamily="2" charset="2"/>
              <a:buNone/>
              <a:defRPr/>
            </a:pPr>
            <a:r>
              <a:rPr lang="en-US" b="1">
                <a:solidFill>
                  <a:schemeClr val="folHlink"/>
                </a:solidFill>
              </a:rPr>
              <a:t>Also…</a:t>
            </a:r>
          </a:p>
          <a:p>
            <a:pPr marL="342900" indent="-342900">
              <a:lnSpc>
                <a:spcPct val="80000"/>
              </a:lnSpc>
              <a:spcBef>
                <a:spcPct val="50000"/>
              </a:spcBef>
              <a:buClr>
                <a:schemeClr val="folHlink"/>
              </a:buClr>
              <a:buSzPct val="120000"/>
              <a:buFont typeface="Wingdings" pitchFamily="2" charset="2"/>
              <a:buChar char="§"/>
              <a:defRPr/>
            </a:pPr>
            <a:r>
              <a:rPr lang="en-US" b="1">
                <a:solidFill>
                  <a:schemeClr val="bg1"/>
                </a:solidFill>
                <a:effectLst>
                  <a:outerShdw blurRad="38100" dist="38100" dir="2700000" algn="tl">
                    <a:srgbClr val="000000"/>
                  </a:outerShdw>
                </a:effectLst>
              </a:rPr>
              <a:t>Increased water efficiency</a:t>
            </a:r>
          </a:p>
          <a:p>
            <a:pPr marL="342900" indent="-342900">
              <a:lnSpc>
                <a:spcPct val="80000"/>
              </a:lnSpc>
              <a:spcBef>
                <a:spcPct val="50000"/>
              </a:spcBef>
              <a:buClr>
                <a:schemeClr val="folHlink"/>
              </a:buClr>
              <a:buSzPct val="120000"/>
              <a:buFont typeface="Wingdings" pitchFamily="2" charset="2"/>
              <a:buChar char="§"/>
              <a:defRPr/>
            </a:pPr>
            <a:r>
              <a:rPr lang="en-US" b="1">
                <a:solidFill>
                  <a:schemeClr val="bg1"/>
                </a:solidFill>
                <a:effectLst>
                  <a:outerShdw blurRad="38100" dist="38100" dir="2700000" algn="tl">
                    <a:srgbClr val="000000"/>
                  </a:outerShdw>
                </a:effectLst>
              </a:rPr>
              <a:t>Increased combustibility</a:t>
            </a:r>
          </a:p>
          <a:p>
            <a:pPr marL="342900" indent="-342900">
              <a:lnSpc>
                <a:spcPct val="80000"/>
              </a:lnSpc>
              <a:spcBef>
                <a:spcPct val="50000"/>
              </a:spcBef>
              <a:buClr>
                <a:schemeClr val="folHlink"/>
              </a:buClr>
              <a:buSzPct val="120000"/>
              <a:buFont typeface="Wingdings" pitchFamily="2" charset="2"/>
              <a:buChar char="§"/>
              <a:defRPr/>
            </a:pPr>
            <a:r>
              <a:rPr lang="en-US" b="1">
                <a:solidFill>
                  <a:schemeClr val="bg1"/>
                </a:solidFill>
                <a:effectLst>
                  <a:outerShdw blurRad="38100" dist="38100" dir="2700000" algn="tl">
                    <a:srgbClr val="000000"/>
                  </a:outerShdw>
                </a:effectLst>
              </a:rPr>
              <a:t>Decreased palatability</a:t>
            </a:r>
          </a:p>
          <a:p>
            <a:pPr marL="342900" indent="-342900">
              <a:lnSpc>
                <a:spcPct val="80000"/>
              </a:lnSpc>
              <a:spcBef>
                <a:spcPct val="50000"/>
              </a:spcBef>
              <a:buClr>
                <a:schemeClr val="folHlink"/>
              </a:buClr>
              <a:buSzPct val="120000"/>
              <a:buFont typeface="Wingdings" pitchFamily="2" charset="2"/>
              <a:buChar char="§"/>
              <a:defRPr/>
            </a:pPr>
            <a:r>
              <a:rPr lang="en-US" b="1">
                <a:solidFill>
                  <a:schemeClr val="bg1"/>
                </a:solidFill>
                <a:effectLst>
                  <a:outerShdw blurRad="38100" dist="38100" dir="2700000" algn="tl">
                    <a:srgbClr val="000000"/>
                  </a:outerShdw>
                </a:effectLst>
              </a:rPr>
              <a:t>Reduced herbicide effectiveness</a:t>
            </a:r>
          </a:p>
          <a:p>
            <a:pPr marL="342900" indent="-342900">
              <a:lnSpc>
                <a:spcPct val="80000"/>
              </a:lnSpc>
              <a:spcBef>
                <a:spcPct val="50000"/>
              </a:spcBef>
              <a:buClr>
                <a:schemeClr val="folHlink"/>
              </a:buClr>
              <a:buSzPct val="120000"/>
              <a:buFont typeface="Wingdings" pitchFamily="2" charset="2"/>
              <a:buChar char="§"/>
              <a:defRPr/>
            </a:pPr>
            <a:endParaRPr lang="en-US" b="1">
              <a:solidFill>
                <a:schemeClr val="bg1"/>
              </a:solidFill>
              <a:effectLst>
                <a:outerShdw blurRad="38100" dist="38100" dir="2700000" algn="tl">
                  <a:srgbClr val="000000"/>
                </a:outerShdw>
              </a:effectLst>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89" name="Picture 14" descr="Kudzu map"/>
          <p:cNvPicPr>
            <a:picLocks noChangeAspect="1" noChangeArrowheads="1"/>
          </p:cNvPicPr>
          <p:nvPr/>
        </p:nvPicPr>
        <p:blipFill>
          <a:blip r:embed="rId3"/>
          <a:srcRect t="3256" r="7614"/>
          <a:stretch>
            <a:fillRect/>
          </a:stretch>
        </p:blipFill>
        <p:spPr bwMode="auto">
          <a:xfrm>
            <a:off x="4859338" y="1592263"/>
            <a:ext cx="3313112" cy="5045075"/>
          </a:xfrm>
          <a:prstGeom prst="rect">
            <a:avLst/>
          </a:prstGeom>
          <a:noFill/>
          <a:ln w="9525">
            <a:noFill/>
            <a:miter lim="800000"/>
            <a:headEnd/>
            <a:tailEnd/>
          </a:ln>
        </p:spPr>
      </p:pic>
      <p:sp>
        <p:nvSpPr>
          <p:cNvPr id="37890" name="Rectangle 2"/>
          <p:cNvSpPr>
            <a:spLocks noGrp="1" noChangeArrowheads="1"/>
          </p:cNvSpPr>
          <p:nvPr>
            <p:ph type="title"/>
          </p:nvPr>
        </p:nvSpPr>
        <p:spPr/>
        <p:txBody>
          <a:bodyPr/>
          <a:lstStyle/>
          <a:p>
            <a:pPr algn="l" eaLnBrk="1" hangingPunct="1"/>
            <a:r>
              <a:rPr lang="en-US" sz="3600" smtClean="0">
                <a:solidFill>
                  <a:schemeClr val="folHlink"/>
                </a:solidFill>
                <a:latin typeface="Arial Black" pitchFamily="34" charset="0"/>
              </a:rPr>
              <a:t>Shift toward higher latitudes</a:t>
            </a:r>
          </a:p>
        </p:txBody>
      </p:sp>
      <p:sp>
        <p:nvSpPr>
          <p:cNvPr id="37891" name="Rectangle 3"/>
          <p:cNvSpPr>
            <a:spLocks noGrp="1" noChangeArrowheads="1"/>
          </p:cNvSpPr>
          <p:nvPr>
            <p:ph type="body" idx="1"/>
          </p:nvPr>
        </p:nvSpPr>
        <p:spPr>
          <a:xfrm>
            <a:off x="827088" y="2122488"/>
            <a:ext cx="4402137" cy="658812"/>
          </a:xfrm>
        </p:spPr>
        <p:txBody>
          <a:bodyPr/>
          <a:lstStyle/>
          <a:p>
            <a:pPr marL="1588" indent="-1588" eaLnBrk="1" hangingPunct="1">
              <a:spcBef>
                <a:spcPct val="50000"/>
              </a:spcBef>
              <a:buFontTx/>
              <a:buNone/>
            </a:pPr>
            <a:r>
              <a:rPr lang="en-US" sz="2400" b="1" smtClean="0">
                <a:solidFill>
                  <a:schemeClr val="bg1"/>
                </a:solidFill>
              </a:rPr>
              <a:t>Kudzu moving north…</a:t>
            </a:r>
          </a:p>
          <a:p>
            <a:pPr marL="1588" indent="-1588" eaLnBrk="1" hangingPunct="1"/>
            <a:endParaRPr lang="en-US" sz="2400" smtClean="0">
              <a:solidFill>
                <a:schemeClr val="bg1"/>
              </a:solidFill>
            </a:endParaRPr>
          </a:p>
        </p:txBody>
      </p:sp>
      <p:sp>
        <p:nvSpPr>
          <p:cNvPr id="37892" name="Line 4"/>
          <p:cNvSpPr>
            <a:spLocks noChangeShapeType="1"/>
          </p:cNvSpPr>
          <p:nvPr/>
        </p:nvSpPr>
        <p:spPr bwMode="auto">
          <a:xfrm>
            <a:off x="533400" y="1447800"/>
            <a:ext cx="8001000" cy="0"/>
          </a:xfrm>
          <a:prstGeom prst="line">
            <a:avLst/>
          </a:prstGeom>
          <a:noFill/>
          <a:ln w="57150">
            <a:solidFill>
              <a:schemeClr val="accent1"/>
            </a:solidFill>
            <a:round/>
            <a:headEnd/>
            <a:tailEnd/>
          </a:ln>
        </p:spPr>
        <p:txBody>
          <a:bodyPr/>
          <a:lstStyle/>
          <a:p>
            <a:endParaRPr lang="en-US"/>
          </a:p>
        </p:txBody>
      </p:sp>
      <p:sp>
        <p:nvSpPr>
          <p:cNvPr id="37893" name="Text Box 9"/>
          <p:cNvSpPr txBox="1">
            <a:spLocks noChangeArrowheads="1"/>
          </p:cNvSpPr>
          <p:nvPr/>
        </p:nvSpPr>
        <p:spPr bwMode="auto">
          <a:xfrm>
            <a:off x="4895850" y="6129338"/>
            <a:ext cx="3132138" cy="458787"/>
          </a:xfrm>
          <a:prstGeom prst="rect">
            <a:avLst/>
          </a:prstGeom>
          <a:solidFill>
            <a:schemeClr val="bg1"/>
          </a:solidFill>
          <a:ln w="9525">
            <a:noFill/>
            <a:miter lim="800000"/>
            <a:headEnd/>
            <a:tailEnd/>
          </a:ln>
        </p:spPr>
        <p:txBody>
          <a:bodyPr>
            <a:spAutoFit/>
          </a:bodyPr>
          <a:lstStyle/>
          <a:p>
            <a:pPr>
              <a:spcBef>
                <a:spcPct val="50000"/>
              </a:spcBef>
            </a:pPr>
            <a:r>
              <a:rPr lang="en-US" sz="800" b="1"/>
              <a:t>USDA-ARS (Ziska, Lewis from presentation “Climate Change and Invasive Weeds” at Northeastern Weed Science Society Annual Meeting, Jan. 8-10, 2008</a:t>
            </a:r>
          </a:p>
        </p:txBody>
      </p:sp>
      <p:pic>
        <p:nvPicPr>
          <p:cNvPr id="37894" name="Picture 12" descr="ikudzu"/>
          <p:cNvPicPr>
            <a:picLocks noChangeAspect="1" noChangeArrowheads="1"/>
          </p:cNvPicPr>
          <p:nvPr/>
        </p:nvPicPr>
        <p:blipFill>
          <a:blip r:embed="rId4"/>
          <a:srcRect/>
          <a:stretch>
            <a:fillRect/>
          </a:stretch>
        </p:blipFill>
        <p:spPr bwMode="auto">
          <a:xfrm>
            <a:off x="719138" y="2744788"/>
            <a:ext cx="3852862" cy="2574925"/>
          </a:xfrm>
          <a:prstGeom prst="rect">
            <a:avLst/>
          </a:prstGeom>
          <a:noFill/>
          <a:ln w="9525">
            <a:noFill/>
            <a:miter lim="800000"/>
            <a:headEnd/>
            <a:tailEnd/>
          </a:ln>
        </p:spPr>
      </p:pic>
      <p:sp>
        <p:nvSpPr>
          <p:cNvPr id="29709" name="Freeform 13"/>
          <p:cNvSpPr>
            <a:spLocks/>
          </p:cNvSpPr>
          <p:nvPr/>
        </p:nvSpPr>
        <p:spPr bwMode="auto">
          <a:xfrm>
            <a:off x="5184775" y="3429000"/>
            <a:ext cx="2844800" cy="1109663"/>
          </a:xfrm>
          <a:custGeom>
            <a:avLst/>
            <a:gdLst>
              <a:gd name="T0" fmla="*/ 0 w 1792"/>
              <a:gd name="T1" fmla="*/ 1713707217 h 699"/>
              <a:gd name="T2" fmla="*/ 685482512 w 1792"/>
              <a:gd name="T3" fmla="*/ 1713707217 h 699"/>
              <a:gd name="T4" fmla="*/ 1086188238 w 1792"/>
              <a:gd name="T5" fmla="*/ 1428929929 h 699"/>
              <a:gd name="T6" fmla="*/ 1771670949 w 1792"/>
              <a:gd name="T7" fmla="*/ 1144151450 h 699"/>
              <a:gd name="T8" fmla="*/ 2147483647 w 1792"/>
              <a:gd name="T9" fmla="*/ 914818002 h 699"/>
              <a:gd name="T10" fmla="*/ 2147483647 w 1792"/>
              <a:gd name="T11" fmla="*/ 743447161 h 699"/>
              <a:gd name="T12" fmla="*/ 2147483647 w 1792"/>
              <a:gd name="T13" fmla="*/ 0 h 699"/>
              <a:gd name="T14" fmla="*/ 0 60000 65536"/>
              <a:gd name="T15" fmla="*/ 0 60000 65536"/>
              <a:gd name="T16" fmla="*/ 0 60000 65536"/>
              <a:gd name="T17" fmla="*/ 0 60000 65536"/>
              <a:gd name="T18" fmla="*/ 0 60000 65536"/>
              <a:gd name="T19" fmla="*/ 0 60000 65536"/>
              <a:gd name="T20" fmla="*/ 0 60000 65536"/>
              <a:gd name="T21" fmla="*/ 0 w 1792"/>
              <a:gd name="T22" fmla="*/ 0 h 699"/>
              <a:gd name="T23" fmla="*/ 1792 w 1792"/>
              <a:gd name="T24" fmla="*/ 699 h 6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92" h="699">
                <a:moveTo>
                  <a:pt x="0" y="680"/>
                </a:moveTo>
                <a:cubicBezTo>
                  <a:pt x="100" y="689"/>
                  <a:pt x="200" y="699"/>
                  <a:pt x="272" y="680"/>
                </a:cubicBezTo>
                <a:cubicBezTo>
                  <a:pt x="344" y="661"/>
                  <a:pt x="359" y="605"/>
                  <a:pt x="431" y="567"/>
                </a:cubicBezTo>
                <a:cubicBezTo>
                  <a:pt x="503" y="529"/>
                  <a:pt x="590" y="488"/>
                  <a:pt x="703" y="454"/>
                </a:cubicBezTo>
                <a:cubicBezTo>
                  <a:pt x="816" y="420"/>
                  <a:pt x="968" y="390"/>
                  <a:pt x="1112" y="363"/>
                </a:cubicBezTo>
                <a:cubicBezTo>
                  <a:pt x="1256" y="336"/>
                  <a:pt x="1452" y="355"/>
                  <a:pt x="1565" y="295"/>
                </a:cubicBezTo>
                <a:cubicBezTo>
                  <a:pt x="1678" y="235"/>
                  <a:pt x="1754" y="49"/>
                  <a:pt x="1792" y="0"/>
                </a:cubicBezTo>
              </a:path>
            </a:pathLst>
          </a:custGeom>
          <a:noFill/>
          <a:ln w="76200" cmpd="sng">
            <a:solidFill>
              <a:srgbClr val="FF0000"/>
            </a:solidFill>
            <a:round/>
            <a:headEnd/>
            <a:tailEnd/>
          </a:ln>
        </p:spPr>
        <p:txBody>
          <a:bodyPr/>
          <a:lstStyle/>
          <a:p>
            <a:endParaRPr lang="en-US"/>
          </a:p>
        </p:txBody>
      </p:sp>
      <p:sp>
        <p:nvSpPr>
          <p:cNvPr id="29711" name="Freeform 15"/>
          <p:cNvSpPr>
            <a:spLocks/>
          </p:cNvSpPr>
          <p:nvPr/>
        </p:nvSpPr>
        <p:spPr bwMode="auto">
          <a:xfrm>
            <a:off x="4967288" y="3176588"/>
            <a:ext cx="2952750" cy="612775"/>
          </a:xfrm>
          <a:custGeom>
            <a:avLst/>
            <a:gdLst>
              <a:gd name="T0" fmla="*/ 0 w 1860"/>
              <a:gd name="T1" fmla="*/ 572076280 h 386"/>
              <a:gd name="T2" fmla="*/ 400705632 w 1860"/>
              <a:gd name="T3" fmla="*/ 914817620 h 386"/>
              <a:gd name="T4" fmla="*/ 1030744826 w 1860"/>
              <a:gd name="T5" fmla="*/ 914817620 h 386"/>
              <a:gd name="T6" fmla="*/ 1486892194 w 1860"/>
              <a:gd name="T7" fmla="*/ 685482482 h 386"/>
              <a:gd name="T8" fmla="*/ 1716227543 w 1860"/>
              <a:gd name="T9" fmla="*/ 342741241 h 386"/>
              <a:gd name="T10" fmla="*/ 2058968703 w 1860"/>
              <a:gd name="T11" fmla="*/ 458668491 h 386"/>
              <a:gd name="T12" fmla="*/ 2147483647 w 1860"/>
              <a:gd name="T13" fmla="*/ 685482482 h 386"/>
              <a:gd name="T14" fmla="*/ 2147483647 w 1860"/>
              <a:gd name="T15" fmla="*/ 801409632 h 386"/>
              <a:gd name="T16" fmla="*/ 2147483647 w 1860"/>
              <a:gd name="T17" fmla="*/ 743446851 h 386"/>
              <a:gd name="T18" fmla="*/ 2147483647 w 1860"/>
              <a:gd name="T19" fmla="*/ 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60"/>
              <a:gd name="T31" fmla="*/ 0 h 386"/>
              <a:gd name="T32" fmla="*/ 1860 w 1860"/>
              <a:gd name="T33" fmla="*/ 386 h 3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60" h="386">
                <a:moveTo>
                  <a:pt x="0" y="227"/>
                </a:moveTo>
                <a:cubicBezTo>
                  <a:pt x="45" y="283"/>
                  <a:pt x="91" y="340"/>
                  <a:pt x="159" y="363"/>
                </a:cubicBezTo>
                <a:cubicBezTo>
                  <a:pt x="227" y="386"/>
                  <a:pt x="337" y="378"/>
                  <a:pt x="409" y="363"/>
                </a:cubicBezTo>
                <a:cubicBezTo>
                  <a:pt x="481" y="348"/>
                  <a:pt x="545" y="310"/>
                  <a:pt x="590" y="272"/>
                </a:cubicBezTo>
                <a:cubicBezTo>
                  <a:pt x="635" y="234"/>
                  <a:pt x="643" y="151"/>
                  <a:pt x="681" y="136"/>
                </a:cubicBezTo>
                <a:cubicBezTo>
                  <a:pt x="719" y="121"/>
                  <a:pt x="783" y="159"/>
                  <a:pt x="817" y="182"/>
                </a:cubicBezTo>
                <a:cubicBezTo>
                  <a:pt x="851" y="205"/>
                  <a:pt x="828" y="249"/>
                  <a:pt x="885" y="272"/>
                </a:cubicBezTo>
                <a:cubicBezTo>
                  <a:pt x="942" y="295"/>
                  <a:pt x="1051" y="314"/>
                  <a:pt x="1157" y="318"/>
                </a:cubicBezTo>
                <a:cubicBezTo>
                  <a:pt x="1263" y="322"/>
                  <a:pt x="1403" y="348"/>
                  <a:pt x="1520" y="295"/>
                </a:cubicBezTo>
                <a:cubicBezTo>
                  <a:pt x="1637" y="242"/>
                  <a:pt x="1748" y="121"/>
                  <a:pt x="1860" y="0"/>
                </a:cubicBezTo>
              </a:path>
            </a:pathLst>
          </a:custGeom>
          <a:noFill/>
          <a:ln w="76200" cmpd="sng">
            <a:solidFill>
              <a:srgbClr val="FF0000"/>
            </a:solidFill>
            <a:round/>
            <a:headEnd/>
            <a:tailEnd/>
          </a:ln>
        </p:spPr>
        <p:txBody>
          <a:bodyPr/>
          <a:lstStyle/>
          <a:p>
            <a:endParaRPr lang="en-US"/>
          </a:p>
        </p:txBody>
      </p:sp>
      <p:sp>
        <p:nvSpPr>
          <p:cNvPr id="29712" name="Freeform 16"/>
          <p:cNvSpPr>
            <a:spLocks/>
          </p:cNvSpPr>
          <p:nvPr/>
        </p:nvSpPr>
        <p:spPr bwMode="auto">
          <a:xfrm>
            <a:off x="4932363" y="2276475"/>
            <a:ext cx="3060700" cy="168275"/>
          </a:xfrm>
          <a:custGeom>
            <a:avLst/>
            <a:gdLst>
              <a:gd name="T0" fmla="*/ 0 w 1928"/>
              <a:gd name="T1" fmla="*/ 0 h 106"/>
              <a:gd name="T2" fmla="*/ 1141631683 w 1928"/>
              <a:gd name="T3" fmla="*/ 229335046 h 106"/>
              <a:gd name="T4" fmla="*/ 2147483647 w 1928"/>
              <a:gd name="T5" fmla="*/ 229335046 h 106"/>
              <a:gd name="T6" fmla="*/ 2147483647 w 1928"/>
              <a:gd name="T7" fmla="*/ 57964396 h 106"/>
              <a:gd name="T8" fmla="*/ 0 60000 65536"/>
              <a:gd name="T9" fmla="*/ 0 60000 65536"/>
              <a:gd name="T10" fmla="*/ 0 60000 65536"/>
              <a:gd name="T11" fmla="*/ 0 60000 65536"/>
              <a:gd name="T12" fmla="*/ 0 w 1928"/>
              <a:gd name="T13" fmla="*/ 0 h 106"/>
              <a:gd name="T14" fmla="*/ 1928 w 1928"/>
              <a:gd name="T15" fmla="*/ 106 h 106"/>
            </a:gdLst>
            <a:ahLst/>
            <a:cxnLst>
              <a:cxn ang="T8">
                <a:pos x="T0" y="T1"/>
              </a:cxn>
              <a:cxn ang="T9">
                <a:pos x="T2" y="T3"/>
              </a:cxn>
              <a:cxn ang="T10">
                <a:pos x="T4" y="T5"/>
              </a:cxn>
              <a:cxn ang="T11">
                <a:pos x="T6" y="T7"/>
              </a:cxn>
            </a:cxnLst>
            <a:rect l="T12" t="T13" r="T14" b="T15"/>
            <a:pathLst>
              <a:path w="1928" h="106">
                <a:moveTo>
                  <a:pt x="0" y="0"/>
                </a:moveTo>
                <a:cubicBezTo>
                  <a:pt x="119" y="38"/>
                  <a:pt x="238" y="76"/>
                  <a:pt x="453" y="91"/>
                </a:cubicBezTo>
                <a:cubicBezTo>
                  <a:pt x="668" y="106"/>
                  <a:pt x="1047" y="102"/>
                  <a:pt x="1293" y="91"/>
                </a:cubicBezTo>
                <a:cubicBezTo>
                  <a:pt x="1539" y="80"/>
                  <a:pt x="1733" y="51"/>
                  <a:pt x="1928" y="23"/>
                </a:cubicBezTo>
              </a:path>
            </a:pathLst>
          </a:custGeom>
          <a:noFill/>
          <a:ln w="76200" cap="flat" cmpd="sng">
            <a:solidFill>
              <a:srgbClr val="FF0000"/>
            </a:solidFill>
            <a:prstDash val="dash"/>
            <a:round/>
            <a:headEnd/>
            <a:tailEnd/>
          </a:ln>
        </p:spPr>
        <p:txBody>
          <a:bodyPr/>
          <a:lstStyle/>
          <a:p>
            <a:endParaRPr lang="en-US"/>
          </a:p>
        </p:txBody>
      </p:sp>
      <p:sp>
        <p:nvSpPr>
          <p:cNvPr id="29713" name="Line 17"/>
          <p:cNvSpPr>
            <a:spLocks noChangeShapeType="1"/>
          </p:cNvSpPr>
          <p:nvPr/>
        </p:nvSpPr>
        <p:spPr bwMode="auto">
          <a:xfrm>
            <a:off x="6119813" y="3500438"/>
            <a:ext cx="107950" cy="504825"/>
          </a:xfrm>
          <a:prstGeom prst="line">
            <a:avLst/>
          </a:prstGeom>
          <a:noFill/>
          <a:ln w="76200">
            <a:solidFill>
              <a:srgbClr val="FF0000"/>
            </a:solidFill>
            <a:round/>
            <a:headEnd type="triangle" w="med" len="med"/>
            <a:tailEnd/>
          </a:ln>
        </p:spPr>
        <p:txBody>
          <a:bodyPr/>
          <a:lstStyle/>
          <a:p>
            <a:endParaRPr lang="en-US"/>
          </a:p>
        </p:txBody>
      </p:sp>
      <p:sp>
        <p:nvSpPr>
          <p:cNvPr id="29714" name="Line 18"/>
          <p:cNvSpPr>
            <a:spLocks noChangeShapeType="1"/>
          </p:cNvSpPr>
          <p:nvPr/>
        </p:nvSpPr>
        <p:spPr bwMode="auto">
          <a:xfrm>
            <a:off x="5961063" y="2528888"/>
            <a:ext cx="123825" cy="720725"/>
          </a:xfrm>
          <a:prstGeom prst="line">
            <a:avLst/>
          </a:prstGeom>
          <a:noFill/>
          <a:ln w="76200">
            <a:solidFill>
              <a:srgbClr val="FF0000"/>
            </a:solidFill>
            <a:round/>
            <a:headEnd type="triangle" w="med" len="med"/>
            <a:tailEn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Effect transition="in" filter="blinds(horizontal)">
                                      <p:cBhvr>
                                        <p:cTn id="7" dur="500"/>
                                        <p:tgtEl>
                                          <p:spTgt spid="29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713"/>
                                        </p:tgtEl>
                                        <p:attrNameLst>
                                          <p:attrName>style.visibility</p:attrName>
                                        </p:attrNameLst>
                                      </p:cBhvr>
                                      <p:to>
                                        <p:strVal val="visible"/>
                                      </p:to>
                                    </p:set>
                                    <p:animEffect transition="in" filter="blinds(horizontal)">
                                      <p:cBhvr>
                                        <p:cTn id="12" dur="500"/>
                                        <p:tgtEl>
                                          <p:spTgt spid="2971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9711"/>
                                        </p:tgtEl>
                                        <p:attrNameLst>
                                          <p:attrName>style.visibility</p:attrName>
                                        </p:attrNameLst>
                                      </p:cBhvr>
                                      <p:to>
                                        <p:strVal val="visible"/>
                                      </p:to>
                                    </p:set>
                                    <p:animEffect transition="in" filter="blinds(horizontal)">
                                      <p:cBhvr>
                                        <p:cTn id="15" dur="500"/>
                                        <p:tgtEl>
                                          <p:spTgt spid="297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9714"/>
                                        </p:tgtEl>
                                        <p:attrNameLst>
                                          <p:attrName>style.visibility</p:attrName>
                                        </p:attrNameLst>
                                      </p:cBhvr>
                                      <p:to>
                                        <p:strVal val="visible"/>
                                      </p:to>
                                    </p:set>
                                    <p:animEffect transition="in" filter="blinds(horizontal)">
                                      <p:cBhvr>
                                        <p:cTn id="20" dur="500"/>
                                        <p:tgtEl>
                                          <p:spTgt spid="29714"/>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9712"/>
                                        </p:tgtEl>
                                        <p:attrNameLst>
                                          <p:attrName>style.visibility</p:attrName>
                                        </p:attrNameLst>
                                      </p:cBhvr>
                                      <p:to>
                                        <p:strVal val="visible"/>
                                      </p:to>
                                    </p:set>
                                    <p:animEffect transition="in" filter="blinds(horizontal)">
                                      <p:cBhvr>
                                        <p:cTn id="23" dur="500"/>
                                        <p:tgtEl>
                                          <p:spTgt spid="29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nimBg="1"/>
      <p:bldP spid="29711" grpId="0" animBg="1"/>
      <p:bldP spid="29712" grpId="0" animBg="1"/>
      <p:bldP spid="29713" grpId="0" animBg="1"/>
      <p:bldP spid="297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pPr algn="l" eaLnBrk="1" hangingPunct="1"/>
            <a:r>
              <a:rPr lang="en-US" sz="3600" smtClean="0">
                <a:solidFill>
                  <a:schemeClr val="folHlink"/>
                </a:solidFill>
                <a:latin typeface="Arial Black" pitchFamily="34" charset="0"/>
              </a:rPr>
              <a:t>Shift to higher elevations</a:t>
            </a:r>
          </a:p>
        </p:txBody>
      </p:sp>
      <p:sp>
        <p:nvSpPr>
          <p:cNvPr id="39938" name="Rectangle 3"/>
          <p:cNvSpPr>
            <a:spLocks noGrp="1" noChangeArrowheads="1"/>
          </p:cNvSpPr>
          <p:nvPr>
            <p:ph type="body" idx="1"/>
          </p:nvPr>
        </p:nvSpPr>
        <p:spPr>
          <a:xfrm>
            <a:off x="755650" y="1773238"/>
            <a:ext cx="3563938" cy="1990725"/>
          </a:xfrm>
        </p:spPr>
        <p:txBody>
          <a:bodyPr/>
          <a:lstStyle/>
          <a:p>
            <a:pPr marL="1588" indent="-1588" eaLnBrk="1" hangingPunct="1">
              <a:spcBef>
                <a:spcPct val="0"/>
              </a:spcBef>
              <a:buFontTx/>
              <a:buNone/>
            </a:pPr>
            <a:r>
              <a:rPr lang="en-US" sz="2400" b="1" smtClean="0">
                <a:solidFill>
                  <a:schemeClr val="bg1"/>
                </a:solidFill>
              </a:rPr>
              <a:t>Yellow starthistle</a:t>
            </a:r>
          </a:p>
          <a:p>
            <a:pPr marL="1588" indent="-1588" eaLnBrk="1" hangingPunct="1">
              <a:spcBef>
                <a:spcPct val="0"/>
              </a:spcBef>
              <a:buFontTx/>
              <a:buNone/>
            </a:pPr>
            <a:r>
              <a:rPr lang="en-US" sz="2400" b="1" smtClean="0">
                <a:solidFill>
                  <a:schemeClr val="bg1"/>
                </a:solidFill>
              </a:rPr>
              <a:t>  moving up into</a:t>
            </a:r>
          </a:p>
          <a:p>
            <a:pPr marL="1588" indent="-1588" eaLnBrk="1" hangingPunct="1">
              <a:spcBef>
                <a:spcPct val="0"/>
              </a:spcBef>
              <a:buFontTx/>
              <a:buNone/>
            </a:pPr>
            <a:r>
              <a:rPr lang="en-US" sz="2400" b="1" smtClean="0">
                <a:solidFill>
                  <a:schemeClr val="bg1"/>
                </a:solidFill>
              </a:rPr>
              <a:t>    the Sierra Nevada…</a:t>
            </a:r>
          </a:p>
          <a:p>
            <a:pPr marL="1588" indent="-1588" eaLnBrk="1" hangingPunct="1"/>
            <a:endParaRPr lang="en-US" smtClean="0">
              <a:solidFill>
                <a:schemeClr val="bg1"/>
              </a:solidFill>
            </a:endParaRPr>
          </a:p>
        </p:txBody>
      </p:sp>
      <p:sp>
        <p:nvSpPr>
          <p:cNvPr id="39939" name="Line 4"/>
          <p:cNvSpPr>
            <a:spLocks noChangeShapeType="1"/>
          </p:cNvSpPr>
          <p:nvPr/>
        </p:nvSpPr>
        <p:spPr bwMode="auto">
          <a:xfrm>
            <a:off x="533400" y="1447800"/>
            <a:ext cx="8001000" cy="0"/>
          </a:xfrm>
          <a:prstGeom prst="line">
            <a:avLst/>
          </a:prstGeom>
          <a:noFill/>
          <a:ln w="57150">
            <a:solidFill>
              <a:schemeClr val="accent1"/>
            </a:solidFill>
            <a:round/>
            <a:headEnd/>
            <a:tailEnd/>
          </a:ln>
        </p:spPr>
        <p:txBody>
          <a:bodyPr/>
          <a:lstStyle/>
          <a:p>
            <a:endParaRPr lang="en-US"/>
          </a:p>
        </p:txBody>
      </p:sp>
      <p:sp>
        <p:nvSpPr>
          <p:cNvPr id="39940" name="Text Box 8"/>
          <p:cNvSpPr txBox="1">
            <a:spLocks noChangeArrowheads="1"/>
          </p:cNvSpPr>
          <p:nvPr/>
        </p:nvSpPr>
        <p:spPr bwMode="auto">
          <a:xfrm>
            <a:off x="7956550" y="6562725"/>
            <a:ext cx="611188" cy="214313"/>
          </a:xfrm>
          <a:prstGeom prst="rect">
            <a:avLst/>
          </a:prstGeom>
          <a:noFill/>
          <a:ln w="9525">
            <a:noFill/>
            <a:miter lim="800000"/>
            <a:headEnd/>
            <a:tailEnd/>
          </a:ln>
        </p:spPr>
        <p:txBody>
          <a:bodyPr>
            <a:spAutoFit/>
          </a:bodyPr>
          <a:lstStyle/>
          <a:p>
            <a:pPr algn="r">
              <a:spcBef>
                <a:spcPct val="50000"/>
              </a:spcBef>
            </a:pPr>
            <a:r>
              <a:rPr lang="en-US" sz="800" b="1">
                <a:solidFill>
                  <a:schemeClr val="bg1"/>
                </a:solidFill>
              </a:rPr>
              <a:t>CDFA</a:t>
            </a:r>
          </a:p>
        </p:txBody>
      </p:sp>
      <p:pic>
        <p:nvPicPr>
          <p:cNvPr id="39941" name="Picture 9" descr="image003"/>
          <p:cNvPicPr>
            <a:picLocks noChangeAspect="1" noChangeArrowheads="1"/>
          </p:cNvPicPr>
          <p:nvPr/>
        </p:nvPicPr>
        <p:blipFill>
          <a:blip r:embed="rId3"/>
          <a:srcRect/>
          <a:stretch>
            <a:fillRect/>
          </a:stretch>
        </p:blipFill>
        <p:spPr bwMode="auto">
          <a:xfrm>
            <a:off x="4716463" y="1736725"/>
            <a:ext cx="3803650" cy="4849813"/>
          </a:xfrm>
          <a:prstGeom prst="rect">
            <a:avLst/>
          </a:prstGeom>
          <a:noFill/>
          <a:ln w="9525">
            <a:noFill/>
            <a:miter lim="800000"/>
            <a:headEnd/>
            <a:tailEnd/>
          </a:ln>
        </p:spPr>
      </p:pic>
      <p:pic>
        <p:nvPicPr>
          <p:cNvPr id="39942" name="Picture 11"/>
          <p:cNvPicPr>
            <a:picLocks noChangeAspect="1" noChangeArrowheads="1"/>
          </p:cNvPicPr>
          <p:nvPr/>
        </p:nvPicPr>
        <p:blipFill>
          <a:blip r:embed="rId4"/>
          <a:srcRect/>
          <a:stretch>
            <a:fillRect/>
          </a:stretch>
        </p:blipFill>
        <p:spPr bwMode="auto">
          <a:xfrm>
            <a:off x="1295400" y="3284538"/>
            <a:ext cx="2894013" cy="3281362"/>
          </a:xfrm>
          <a:prstGeom prst="rect">
            <a:avLst/>
          </a:prstGeom>
          <a:noFill/>
          <a:ln w="9525">
            <a:noFill/>
            <a:miter lim="800000"/>
            <a:headEnd/>
            <a:tailEnd/>
          </a:ln>
        </p:spPr>
      </p:pic>
      <p:sp>
        <p:nvSpPr>
          <p:cNvPr id="39943" name="Line 12"/>
          <p:cNvSpPr>
            <a:spLocks noChangeShapeType="1"/>
          </p:cNvSpPr>
          <p:nvPr/>
        </p:nvSpPr>
        <p:spPr bwMode="auto">
          <a:xfrm flipH="1">
            <a:off x="5616575" y="4230688"/>
            <a:ext cx="539750" cy="422275"/>
          </a:xfrm>
          <a:prstGeom prst="line">
            <a:avLst/>
          </a:prstGeom>
          <a:noFill/>
          <a:ln w="101600">
            <a:solidFill>
              <a:srgbClr val="FF0000"/>
            </a:solidFill>
            <a:round/>
            <a:headEnd type="triangle" w="med" len="med"/>
            <a:tailEn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6"/>
          <p:cNvPicPr>
            <a:picLocks noChangeAspect="1" noChangeArrowheads="1"/>
          </p:cNvPicPr>
          <p:nvPr/>
        </p:nvPicPr>
        <p:blipFill>
          <a:blip r:embed="rId3"/>
          <a:srcRect b="12251"/>
          <a:stretch>
            <a:fillRect/>
          </a:stretch>
        </p:blipFill>
        <p:spPr bwMode="auto">
          <a:xfrm>
            <a:off x="611188" y="1624013"/>
            <a:ext cx="7821612" cy="4900612"/>
          </a:xfrm>
          <a:prstGeom prst="rect">
            <a:avLst/>
          </a:prstGeom>
          <a:noFill/>
          <a:ln w="9525">
            <a:noFill/>
            <a:miter lim="800000"/>
            <a:headEnd/>
            <a:tailEnd/>
          </a:ln>
        </p:spPr>
      </p:pic>
      <p:sp>
        <p:nvSpPr>
          <p:cNvPr id="41986" name="Rectangle 2"/>
          <p:cNvSpPr>
            <a:spLocks noGrp="1" noChangeArrowheads="1"/>
          </p:cNvSpPr>
          <p:nvPr>
            <p:ph type="title"/>
          </p:nvPr>
        </p:nvSpPr>
        <p:spPr/>
        <p:txBody>
          <a:bodyPr/>
          <a:lstStyle/>
          <a:p>
            <a:pPr algn="l" eaLnBrk="1" hangingPunct="1"/>
            <a:r>
              <a:rPr lang="en-US" sz="4000" smtClean="0">
                <a:solidFill>
                  <a:schemeClr val="folHlink"/>
                </a:solidFill>
                <a:latin typeface="Arial Black" pitchFamily="34" charset="0"/>
              </a:rPr>
              <a:t>Increased fire</a:t>
            </a:r>
            <a:endParaRPr lang="en-US" sz="4000" baseline="-25000" smtClean="0">
              <a:solidFill>
                <a:schemeClr val="folHlink"/>
              </a:solidFill>
              <a:latin typeface="Arial Black" pitchFamily="34" charset="0"/>
            </a:endParaRPr>
          </a:p>
        </p:txBody>
      </p:sp>
      <p:sp>
        <p:nvSpPr>
          <p:cNvPr id="41987" name="Rectangle 3"/>
          <p:cNvSpPr>
            <a:spLocks noGrp="1" noChangeArrowheads="1"/>
          </p:cNvSpPr>
          <p:nvPr>
            <p:ph type="body" idx="1"/>
          </p:nvPr>
        </p:nvSpPr>
        <p:spPr>
          <a:xfrm>
            <a:off x="771525" y="1798638"/>
            <a:ext cx="8229600" cy="4525962"/>
          </a:xfrm>
        </p:spPr>
        <p:txBody>
          <a:bodyPr/>
          <a:lstStyle/>
          <a:p>
            <a:pPr eaLnBrk="1" hangingPunct="1">
              <a:spcBef>
                <a:spcPct val="0"/>
              </a:spcBef>
              <a:buFontTx/>
              <a:buNone/>
            </a:pPr>
            <a:r>
              <a:rPr lang="en-US" smtClean="0">
                <a:solidFill>
                  <a:schemeClr val="bg1"/>
                </a:solidFill>
              </a:rPr>
              <a:t>Can exacerbate positive feedback cycle </a:t>
            </a:r>
          </a:p>
          <a:p>
            <a:pPr eaLnBrk="1" hangingPunct="1">
              <a:spcBef>
                <a:spcPct val="0"/>
              </a:spcBef>
              <a:buFontTx/>
              <a:buNone/>
            </a:pPr>
            <a:r>
              <a:rPr lang="en-US" smtClean="0">
                <a:solidFill>
                  <a:schemeClr val="bg1"/>
                </a:solidFill>
              </a:rPr>
              <a:t>with pyrophilic weeds</a:t>
            </a:r>
          </a:p>
          <a:p>
            <a:pPr lvl="1" eaLnBrk="1" hangingPunct="1">
              <a:spcBef>
                <a:spcPct val="50000"/>
              </a:spcBef>
            </a:pPr>
            <a:endParaRPr lang="en-US" smtClean="0">
              <a:solidFill>
                <a:schemeClr val="bg1"/>
              </a:solidFill>
            </a:endParaRPr>
          </a:p>
          <a:p>
            <a:pPr eaLnBrk="1" hangingPunct="1"/>
            <a:endParaRPr lang="en-US" smtClean="0">
              <a:solidFill>
                <a:schemeClr val="bg1"/>
              </a:solidFill>
            </a:endParaRPr>
          </a:p>
        </p:txBody>
      </p:sp>
      <p:sp>
        <p:nvSpPr>
          <p:cNvPr id="41988" name="Line 4"/>
          <p:cNvSpPr>
            <a:spLocks noChangeShapeType="1"/>
          </p:cNvSpPr>
          <p:nvPr/>
        </p:nvSpPr>
        <p:spPr bwMode="auto">
          <a:xfrm>
            <a:off x="533400" y="1447800"/>
            <a:ext cx="8001000" cy="0"/>
          </a:xfrm>
          <a:prstGeom prst="line">
            <a:avLst/>
          </a:prstGeom>
          <a:noFill/>
          <a:ln w="57150">
            <a:solidFill>
              <a:schemeClr val="accent1"/>
            </a:solidFill>
            <a:round/>
            <a:headEnd/>
            <a:tailEnd/>
          </a:ln>
        </p:spPr>
        <p:txBody>
          <a:bodyPr/>
          <a:lstStyle/>
          <a:p>
            <a:endParaRPr lang="en-US"/>
          </a:p>
        </p:txBody>
      </p:sp>
      <p:sp>
        <p:nvSpPr>
          <p:cNvPr id="41989" name="Text Box 7"/>
          <p:cNvSpPr txBox="1">
            <a:spLocks noChangeArrowheads="1"/>
          </p:cNvSpPr>
          <p:nvPr/>
        </p:nvSpPr>
        <p:spPr bwMode="auto">
          <a:xfrm>
            <a:off x="7993063" y="6454775"/>
            <a:ext cx="971550" cy="214313"/>
          </a:xfrm>
          <a:prstGeom prst="rect">
            <a:avLst/>
          </a:prstGeom>
          <a:noFill/>
          <a:ln w="9525">
            <a:noFill/>
            <a:miter lim="800000"/>
            <a:headEnd/>
            <a:tailEnd/>
          </a:ln>
        </p:spPr>
        <p:txBody>
          <a:bodyPr>
            <a:spAutoFit/>
          </a:bodyPr>
          <a:lstStyle/>
          <a:p>
            <a:pPr>
              <a:spcBef>
                <a:spcPct val="50000"/>
              </a:spcBef>
            </a:pPr>
            <a:r>
              <a:rPr lang="en-US" sz="800" b="1">
                <a:solidFill>
                  <a:schemeClr val="bg1"/>
                </a:solidFill>
              </a:rPr>
              <a:t>NRCS</a:t>
            </a:r>
          </a:p>
        </p:txBody>
      </p:sp>
      <p:sp>
        <p:nvSpPr>
          <p:cNvPr id="41990" name="Text Box 8"/>
          <p:cNvSpPr txBox="1">
            <a:spLocks noChangeArrowheads="1"/>
          </p:cNvSpPr>
          <p:nvPr/>
        </p:nvSpPr>
        <p:spPr bwMode="auto">
          <a:xfrm>
            <a:off x="863600" y="5357813"/>
            <a:ext cx="3671888" cy="915987"/>
          </a:xfrm>
          <a:prstGeom prst="rect">
            <a:avLst/>
          </a:prstGeom>
          <a:noFill/>
          <a:ln w="9525">
            <a:noFill/>
            <a:miter lim="800000"/>
            <a:headEnd/>
            <a:tailEnd/>
          </a:ln>
        </p:spPr>
        <p:txBody>
          <a:bodyPr>
            <a:spAutoFit/>
          </a:bodyPr>
          <a:lstStyle/>
          <a:p>
            <a:pPr>
              <a:spcBef>
                <a:spcPct val="50000"/>
              </a:spcBef>
            </a:pPr>
            <a:r>
              <a:rPr lang="en-US" b="1">
                <a:solidFill>
                  <a:schemeClr val="bg1"/>
                </a:solidFill>
              </a:rPr>
              <a:t>Cheatgrass (</a:t>
            </a:r>
            <a:r>
              <a:rPr lang="en-US" b="1" i="1">
                <a:solidFill>
                  <a:schemeClr val="bg1"/>
                </a:solidFill>
              </a:rPr>
              <a:t>Bromus tectorum</a:t>
            </a:r>
            <a:r>
              <a:rPr lang="en-US" b="1">
                <a:solidFill>
                  <a:schemeClr val="bg1"/>
                </a:solidFill>
              </a:rPr>
              <a:t>) in Great Basin drives habitat type conversion</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457200" y="274638"/>
            <a:ext cx="8470900" cy="1143000"/>
          </a:xfrm>
        </p:spPr>
        <p:txBody>
          <a:bodyPr/>
          <a:lstStyle/>
          <a:p>
            <a:pPr algn="l"/>
            <a:r>
              <a:rPr lang="en-US" sz="4000" smtClean="0">
                <a:solidFill>
                  <a:schemeClr val="folHlink"/>
                </a:solidFill>
                <a:latin typeface="Arial Black" pitchFamily="34" charset="0"/>
              </a:rPr>
              <a:t>Climate adaptation</a:t>
            </a:r>
          </a:p>
        </p:txBody>
      </p:sp>
      <p:sp>
        <p:nvSpPr>
          <p:cNvPr id="44034" name="Line 3"/>
          <p:cNvSpPr>
            <a:spLocks noChangeShapeType="1"/>
          </p:cNvSpPr>
          <p:nvPr/>
        </p:nvSpPr>
        <p:spPr bwMode="auto">
          <a:xfrm>
            <a:off x="533400" y="1268413"/>
            <a:ext cx="8001000" cy="0"/>
          </a:xfrm>
          <a:prstGeom prst="line">
            <a:avLst/>
          </a:prstGeom>
          <a:noFill/>
          <a:ln w="57150">
            <a:solidFill>
              <a:schemeClr val="accent1"/>
            </a:solidFill>
            <a:round/>
            <a:headEnd/>
            <a:tailEnd/>
          </a:ln>
        </p:spPr>
        <p:txBody>
          <a:bodyPr/>
          <a:lstStyle/>
          <a:p>
            <a:endParaRPr lang="en-US"/>
          </a:p>
        </p:txBody>
      </p:sp>
      <p:sp>
        <p:nvSpPr>
          <p:cNvPr id="47120" name="Text Box 16"/>
          <p:cNvSpPr txBox="1">
            <a:spLocks noChangeArrowheads="1"/>
          </p:cNvSpPr>
          <p:nvPr/>
        </p:nvSpPr>
        <p:spPr bwMode="auto">
          <a:xfrm>
            <a:off x="576263" y="1797050"/>
            <a:ext cx="4787900" cy="4094163"/>
          </a:xfrm>
          <a:prstGeom prst="rect">
            <a:avLst/>
          </a:prstGeom>
          <a:noFill/>
          <a:ln w="9525">
            <a:noFill/>
            <a:miter lim="800000"/>
            <a:headEnd/>
            <a:tailEnd/>
          </a:ln>
          <a:effectLst/>
        </p:spPr>
        <p:txBody>
          <a:bodyPr>
            <a:spAutoFit/>
          </a:bodyPr>
          <a:lstStyle/>
          <a:p>
            <a:pPr marL="342900" indent="-342900">
              <a:spcBef>
                <a:spcPct val="100000"/>
              </a:spcBef>
              <a:buClr>
                <a:schemeClr val="folHlink"/>
              </a:buClr>
              <a:buSzPct val="120000"/>
              <a:buFont typeface="Wingdings" pitchFamily="2" charset="2"/>
              <a:buNone/>
              <a:defRPr/>
            </a:pPr>
            <a:r>
              <a:rPr lang="en-US" sz="2000" b="1" dirty="0">
                <a:solidFill>
                  <a:schemeClr val="bg1"/>
                </a:solidFill>
                <a:effectLst>
                  <a:outerShdw blurRad="38100" dist="38100" dir="2700000" algn="tl">
                    <a:srgbClr val="000000"/>
                  </a:outerShdw>
                </a:effectLst>
              </a:rPr>
              <a:t>“Reducing existing stressors on fish, wildlife, and plants may be one of the most effective, and doable, ways to increase resilience to climate change.”</a:t>
            </a:r>
            <a:endParaRPr lang="en-US" sz="2000" b="1" dirty="0">
              <a:solidFill>
                <a:schemeClr val="bg1"/>
              </a:solidFill>
              <a:effectLst>
                <a:outerShdw blurRad="38100" dist="38100" dir="2700000" algn="tl">
                  <a:srgbClr val="000000"/>
                </a:outerShdw>
              </a:effectLst>
            </a:endParaRPr>
          </a:p>
          <a:p>
            <a:pPr marL="342900" indent="-342900">
              <a:spcBef>
                <a:spcPct val="100000"/>
              </a:spcBef>
              <a:buClr>
                <a:schemeClr val="folHlink"/>
              </a:buClr>
              <a:buSzPct val="120000"/>
              <a:buFont typeface="Wingdings" pitchFamily="2" charset="2"/>
              <a:buNone/>
              <a:defRPr/>
            </a:pPr>
            <a:r>
              <a:rPr lang="en-US" sz="2000" b="1" dirty="0">
                <a:solidFill>
                  <a:schemeClr val="bg1"/>
                </a:solidFill>
                <a:effectLst>
                  <a:outerShdw blurRad="38100" dist="38100" dir="2700000" algn="tl">
                    <a:srgbClr val="000000"/>
                  </a:outerShdw>
                </a:effectLst>
              </a:rPr>
              <a:t>Strategy 7.3 on invasive species… “Implement existing national, state and local strategies and programs for rapid response to contain, control, or eradicate invasive species, and develop new strategies as needed.”</a:t>
            </a:r>
            <a:endParaRPr lang="en-US" sz="2000" b="1" dirty="0">
              <a:solidFill>
                <a:schemeClr val="bg1"/>
              </a:solidFill>
              <a:effectLst>
                <a:outerShdw blurRad="38100" dist="38100" dir="2700000" algn="tl">
                  <a:srgbClr val="000000"/>
                </a:outerShdw>
              </a:effectLst>
            </a:endParaRPr>
          </a:p>
        </p:txBody>
      </p:sp>
      <p:pic>
        <p:nvPicPr>
          <p:cNvPr id="44036" name="Picture 4" descr="http://www.wildlifeadaptationstrategy.gov/images/final-report-cover.jpg"/>
          <p:cNvPicPr>
            <a:picLocks noChangeAspect="1" noChangeArrowheads="1"/>
          </p:cNvPicPr>
          <p:nvPr/>
        </p:nvPicPr>
        <p:blipFill>
          <a:blip r:embed="rId2"/>
          <a:srcRect r="1721"/>
          <a:stretch>
            <a:fillRect/>
          </a:stretch>
        </p:blipFill>
        <p:spPr bwMode="auto">
          <a:xfrm rot="658108">
            <a:off x="5583238" y="1952625"/>
            <a:ext cx="3276600" cy="42275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395288" y="296863"/>
            <a:ext cx="8229600" cy="1143000"/>
          </a:xfrm>
        </p:spPr>
        <p:txBody>
          <a:bodyPr/>
          <a:lstStyle/>
          <a:p>
            <a:pPr algn="l" eaLnBrk="1" hangingPunct="1"/>
            <a:r>
              <a:rPr lang="en-US" sz="4000" smtClean="0">
                <a:solidFill>
                  <a:schemeClr val="folHlink"/>
                </a:solidFill>
                <a:latin typeface="Arial Black" pitchFamily="34" charset="0"/>
              </a:rPr>
              <a:t>Common recommendations</a:t>
            </a:r>
          </a:p>
        </p:txBody>
      </p:sp>
      <p:sp>
        <p:nvSpPr>
          <p:cNvPr id="77827" name="Rectangle 3"/>
          <p:cNvSpPr>
            <a:spLocks noGrp="1" noChangeArrowheads="1"/>
          </p:cNvSpPr>
          <p:nvPr>
            <p:ph type="body" idx="1"/>
          </p:nvPr>
        </p:nvSpPr>
        <p:spPr>
          <a:xfrm>
            <a:off x="457200" y="2035175"/>
            <a:ext cx="8229600" cy="4525963"/>
          </a:xfrm>
        </p:spPr>
        <p:txBody>
          <a:bodyPr/>
          <a:lstStyle/>
          <a:p>
            <a:pPr eaLnBrk="1" hangingPunct="1">
              <a:spcBef>
                <a:spcPct val="50000"/>
              </a:spcBef>
              <a:buClr>
                <a:schemeClr val="folHlink"/>
              </a:buClr>
              <a:buSzPct val="120000"/>
              <a:buFont typeface="Wingdings" pitchFamily="2" charset="2"/>
              <a:buChar char="§"/>
              <a:defRPr/>
            </a:pPr>
            <a:r>
              <a:rPr lang="en-US" sz="2800" b="1" smtClean="0">
                <a:solidFill>
                  <a:schemeClr val="bg1"/>
                </a:solidFill>
                <a:effectLst>
                  <a:outerShdw blurRad="38100" dist="38100" dir="2700000" algn="tl">
                    <a:srgbClr val="000000"/>
                  </a:outerShdw>
                </a:effectLst>
              </a:rPr>
              <a:t>Review of last 22 years of articles on conservation measures to address climate change:</a:t>
            </a:r>
          </a:p>
          <a:p>
            <a:pPr lvl="1" eaLnBrk="1" hangingPunct="1">
              <a:spcBef>
                <a:spcPct val="50000"/>
              </a:spcBef>
              <a:buClr>
                <a:schemeClr val="folHlink"/>
              </a:buClr>
              <a:buSzPct val="120000"/>
              <a:buFont typeface="Wingdings" pitchFamily="2" charset="2"/>
              <a:buChar char="§"/>
              <a:defRPr/>
            </a:pPr>
            <a:r>
              <a:rPr lang="en-US" sz="2400" b="1" smtClean="0">
                <a:solidFill>
                  <a:schemeClr val="bg1"/>
                </a:solidFill>
                <a:effectLst>
                  <a:outerShdw blurRad="38100" dist="38100" dir="2700000" algn="tl">
                    <a:srgbClr val="000000"/>
                  </a:outerShdw>
                </a:effectLst>
              </a:rPr>
              <a:t>Increase connectivity (reserve design)</a:t>
            </a:r>
          </a:p>
          <a:p>
            <a:pPr lvl="1" eaLnBrk="1" hangingPunct="1">
              <a:spcBef>
                <a:spcPct val="50000"/>
              </a:spcBef>
              <a:buClr>
                <a:schemeClr val="folHlink"/>
              </a:buClr>
              <a:buSzPct val="120000"/>
              <a:buFont typeface="Wingdings" pitchFamily="2" charset="2"/>
              <a:buChar char="§"/>
              <a:defRPr/>
            </a:pPr>
            <a:r>
              <a:rPr lang="en-US" sz="2400" b="1" smtClean="0">
                <a:solidFill>
                  <a:schemeClr val="bg1"/>
                </a:solidFill>
                <a:effectLst>
                  <a:outerShdw blurRad="38100" dist="38100" dir="2700000" algn="tl">
                    <a:srgbClr val="000000"/>
                  </a:outerShdw>
                </a:effectLst>
              </a:rPr>
              <a:t>Include climate change in all planning</a:t>
            </a:r>
          </a:p>
          <a:p>
            <a:pPr lvl="1" eaLnBrk="1" hangingPunct="1">
              <a:spcBef>
                <a:spcPct val="50000"/>
              </a:spcBef>
              <a:buClr>
                <a:schemeClr val="folHlink"/>
              </a:buClr>
              <a:buSzPct val="120000"/>
              <a:buFont typeface="Wingdings" pitchFamily="2" charset="2"/>
              <a:buChar char="§"/>
              <a:defRPr/>
            </a:pPr>
            <a:r>
              <a:rPr lang="en-US" sz="2400" b="1" smtClean="0">
                <a:solidFill>
                  <a:schemeClr val="folHlink"/>
                </a:solidFill>
                <a:effectLst>
                  <a:outerShdw blurRad="38100" dist="38100" dir="2700000" algn="tl">
                    <a:srgbClr val="000000"/>
                  </a:outerShdw>
                </a:effectLst>
              </a:rPr>
              <a:t>Reduce stressors like IS</a:t>
            </a:r>
          </a:p>
          <a:p>
            <a:pPr lvl="1" eaLnBrk="1" hangingPunct="1">
              <a:spcBef>
                <a:spcPct val="50000"/>
              </a:spcBef>
              <a:buClr>
                <a:schemeClr val="folHlink"/>
              </a:buClr>
              <a:buSzPct val="120000"/>
              <a:buFont typeface="Wingdings" pitchFamily="2" charset="2"/>
              <a:buChar char="§"/>
              <a:defRPr/>
            </a:pPr>
            <a:r>
              <a:rPr lang="en-US" sz="2400" b="1" smtClean="0">
                <a:solidFill>
                  <a:schemeClr val="folHlink"/>
                </a:solidFill>
                <a:effectLst>
                  <a:outerShdw blurRad="38100" dist="38100" dir="2700000" algn="tl">
                    <a:srgbClr val="000000"/>
                  </a:outerShdw>
                </a:effectLst>
              </a:rPr>
              <a:t>Improve inter-agency, regional coordination</a:t>
            </a:r>
          </a:p>
          <a:p>
            <a:pPr lvl="1" eaLnBrk="1" hangingPunct="1">
              <a:spcBef>
                <a:spcPct val="50000"/>
              </a:spcBef>
              <a:buClr>
                <a:schemeClr val="folHlink"/>
              </a:buClr>
              <a:buSzPct val="120000"/>
              <a:buFont typeface="Wingdings" pitchFamily="2" charset="2"/>
              <a:buChar char="§"/>
              <a:defRPr/>
            </a:pPr>
            <a:r>
              <a:rPr lang="en-US" sz="2400" b="1" smtClean="0">
                <a:solidFill>
                  <a:schemeClr val="folHlink"/>
                </a:solidFill>
                <a:effectLst>
                  <a:outerShdw blurRad="38100" dist="38100" dir="2700000" algn="tl">
                    <a:srgbClr val="000000"/>
                  </a:outerShdw>
                </a:effectLst>
              </a:rPr>
              <a:t>Improve predictive capacity</a:t>
            </a:r>
          </a:p>
          <a:p>
            <a:pPr lvl="1" eaLnBrk="1" hangingPunct="1">
              <a:spcBef>
                <a:spcPct val="50000"/>
              </a:spcBef>
              <a:buClr>
                <a:schemeClr val="folHlink"/>
              </a:buClr>
              <a:buSzPct val="120000"/>
              <a:buFont typeface="Wingdings" pitchFamily="2" charset="2"/>
              <a:buChar char="§"/>
              <a:defRPr/>
            </a:pPr>
            <a:endParaRPr lang="en-US" sz="2400" b="1" smtClean="0">
              <a:solidFill>
                <a:schemeClr val="folHlink"/>
              </a:solidFill>
              <a:effectLst>
                <a:outerShdw blurRad="38100" dist="38100" dir="2700000" algn="tl">
                  <a:srgbClr val="000000"/>
                </a:outerShdw>
              </a:effectLst>
            </a:endParaRPr>
          </a:p>
          <a:p>
            <a:pPr lvl="1" eaLnBrk="1" hangingPunct="1">
              <a:spcBef>
                <a:spcPct val="50000"/>
              </a:spcBef>
              <a:buClr>
                <a:schemeClr val="folHlink"/>
              </a:buClr>
              <a:buSzPct val="120000"/>
              <a:buFont typeface="Wingdings" pitchFamily="2" charset="2"/>
              <a:buChar char="§"/>
              <a:defRPr/>
            </a:pPr>
            <a:endParaRPr lang="en-US" sz="2400" b="1" smtClean="0">
              <a:solidFill>
                <a:schemeClr val="bg1"/>
              </a:solidFill>
              <a:effectLst>
                <a:outerShdw blurRad="38100" dist="38100" dir="2700000" algn="tl">
                  <a:srgbClr val="000000"/>
                </a:outerShdw>
              </a:effectLst>
            </a:endParaRPr>
          </a:p>
          <a:p>
            <a:pPr eaLnBrk="1" hangingPunct="1">
              <a:spcBef>
                <a:spcPct val="50000"/>
              </a:spcBef>
              <a:defRPr/>
            </a:pPr>
            <a:endParaRPr lang="en-US" sz="2400" smtClean="0">
              <a:solidFill>
                <a:schemeClr val="bg1"/>
              </a:solidFill>
            </a:endParaRPr>
          </a:p>
          <a:p>
            <a:pPr eaLnBrk="1" hangingPunct="1">
              <a:defRPr/>
            </a:pPr>
            <a:endParaRPr lang="en-US" smtClean="0">
              <a:solidFill>
                <a:schemeClr val="bg1"/>
              </a:solidFill>
            </a:endParaRPr>
          </a:p>
        </p:txBody>
      </p:sp>
      <p:sp>
        <p:nvSpPr>
          <p:cNvPr id="45059" name="Line 4"/>
          <p:cNvSpPr>
            <a:spLocks noChangeShapeType="1"/>
          </p:cNvSpPr>
          <p:nvPr/>
        </p:nvSpPr>
        <p:spPr bwMode="auto">
          <a:xfrm>
            <a:off x="431800" y="1447800"/>
            <a:ext cx="8001000" cy="0"/>
          </a:xfrm>
          <a:prstGeom prst="line">
            <a:avLst/>
          </a:prstGeom>
          <a:noFill/>
          <a:ln w="57150">
            <a:solidFill>
              <a:schemeClr val="accent1"/>
            </a:solidFill>
            <a:round/>
            <a:headEnd/>
            <a:tailEnd/>
          </a:ln>
        </p:spPr>
        <p:txBody>
          <a:bodyPr/>
          <a:lstStyle/>
          <a:p>
            <a:endParaRPr lang="en-US"/>
          </a:p>
        </p:txBody>
      </p:sp>
      <p:sp>
        <p:nvSpPr>
          <p:cNvPr id="45060" name="Text Box 5"/>
          <p:cNvSpPr txBox="1">
            <a:spLocks noChangeArrowheads="1"/>
          </p:cNvSpPr>
          <p:nvPr/>
        </p:nvSpPr>
        <p:spPr bwMode="auto">
          <a:xfrm>
            <a:off x="4103688" y="6200775"/>
            <a:ext cx="4824412" cy="366713"/>
          </a:xfrm>
          <a:prstGeom prst="rect">
            <a:avLst/>
          </a:prstGeom>
          <a:noFill/>
          <a:ln w="9525">
            <a:noFill/>
            <a:miter lim="800000"/>
            <a:headEnd/>
            <a:tailEnd/>
          </a:ln>
        </p:spPr>
        <p:txBody>
          <a:bodyPr>
            <a:spAutoFit/>
          </a:bodyPr>
          <a:lstStyle/>
          <a:p>
            <a:pPr>
              <a:spcBef>
                <a:spcPct val="50000"/>
              </a:spcBef>
            </a:pPr>
            <a:r>
              <a:rPr lang="en-US" sz="1200" b="1">
                <a:solidFill>
                  <a:schemeClr val="bg1"/>
                </a:solidFill>
              </a:rPr>
              <a:t>Heller and Zavaleta, </a:t>
            </a:r>
            <a:r>
              <a:rPr lang="en-US" sz="1200" b="1" i="1">
                <a:solidFill>
                  <a:schemeClr val="bg1"/>
                </a:solidFill>
              </a:rPr>
              <a:t>Biological Conservation,</a:t>
            </a:r>
            <a:r>
              <a:rPr lang="en-US" sz="1200" b="1">
                <a:solidFill>
                  <a:schemeClr val="bg1"/>
                </a:solidFill>
              </a:rPr>
              <a:t> January 2009</a:t>
            </a:r>
            <a:r>
              <a:rPr lang="en-US"/>
              <a:t> </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395288" y="296863"/>
            <a:ext cx="8229600" cy="1143000"/>
          </a:xfrm>
        </p:spPr>
        <p:txBody>
          <a:bodyPr/>
          <a:lstStyle/>
          <a:p>
            <a:pPr algn="l" eaLnBrk="1" hangingPunct="1"/>
            <a:r>
              <a:rPr lang="en-US" sz="4000" smtClean="0">
                <a:solidFill>
                  <a:schemeClr val="folHlink"/>
                </a:solidFill>
                <a:latin typeface="Arial Black" pitchFamily="34" charset="0"/>
              </a:rPr>
              <a:t>Broaden scope</a:t>
            </a:r>
          </a:p>
        </p:txBody>
      </p:sp>
      <p:sp>
        <p:nvSpPr>
          <p:cNvPr id="78851" name="Rectangle 3"/>
          <p:cNvSpPr>
            <a:spLocks noGrp="1" noChangeArrowheads="1"/>
          </p:cNvSpPr>
          <p:nvPr>
            <p:ph type="body" idx="1"/>
          </p:nvPr>
        </p:nvSpPr>
        <p:spPr>
          <a:xfrm>
            <a:off x="457200" y="2035175"/>
            <a:ext cx="8229600" cy="4525963"/>
          </a:xfrm>
        </p:spPr>
        <p:txBody>
          <a:bodyPr/>
          <a:lstStyle/>
          <a:p>
            <a:pPr marL="50800" indent="1588" eaLnBrk="1" hangingPunct="1">
              <a:spcBef>
                <a:spcPct val="50000"/>
              </a:spcBef>
              <a:buClr>
                <a:schemeClr val="folHlink"/>
              </a:buClr>
              <a:buSzPct val="120000"/>
              <a:buFont typeface="Wingdings" pitchFamily="2" charset="2"/>
              <a:buNone/>
              <a:defRPr/>
            </a:pPr>
            <a:r>
              <a:rPr lang="en-US" b="1" smtClean="0">
                <a:solidFill>
                  <a:schemeClr val="bg1"/>
                </a:solidFill>
                <a:effectLst>
                  <a:outerShdw blurRad="38100" dist="38100" dir="2700000" algn="tl">
                    <a:srgbClr val="000000"/>
                  </a:outerShdw>
                </a:effectLst>
              </a:rPr>
              <a:t>In general, we’ll need greater integration of planning and resource management…</a:t>
            </a:r>
          </a:p>
          <a:p>
            <a:pPr marL="50800" indent="1588" eaLnBrk="1" hangingPunct="1">
              <a:spcBef>
                <a:spcPct val="50000"/>
              </a:spcBef>
              <a:buClr>
                <a:schemeClr val="folHlink"/>
              </a:buClr>
              <a:buSzPct val="120000"/>
              <a:buFont typeface="Wingdings" pitchFamily="2" charset="2"/>
              <a:buChar char="§"/>
              <a:defRPr/>
            </a:pPr>
            <a:r>
              <a:rPr lang="en-US" b="1" smtClean="0">
                <a:solidFill>
                  <a:schemeClr val="bg1"/>
                </a:solidFill>
                <a:effectLst>
                  <a:outerShdw blurRad="38100" dist="38100" dir="2700000" algn="tl">
                    <a:srgbClr val="000000"/>
                  </a:outerShdw>
                </a:effectLst>
              </a:rPr>
              <a:t> across wider </a:t>
            </a:r>
            <a:r>
              <a:rPr lang="en-US" b="1" smtClean="0">
                <a:solidFill>
                  <a:schemeClr val="folHlink"/>
                </a:solidFill>
                <a:effectLst>
                  <a:outerShdw blurRad="38100" dist="38100" dir="2700000" algn="tl">
                    <a:srgbClr val="000000"/>
                  </a:outerShdw>
                </a:effectLst>
              </a:rPr>
              <a:t>geographic</a:t>
            </a:r>
            <a:r>
              <a:rPr lang="en-US" b="1" smtClean="0">
                <a:solidFill>
                  <a:schemeClr val="bg1"/>
                </a:solidFill>
                <a:effectLst>
                  <a:outerShdw blurRad="38100" dist="38100" dir="2700000" algn="tl">
                    <a:srgbClr val="000000"/>
                  </a:outerShdw>
                </a:effectLst>
              </a:rPr>
              <a:t> areas, </a:t>
            </a:r>
          </a:p>
          <a:p>
            <a:pPr marL="50800" indent="1588" eaLnBrk="1" hangingPunct="1">
              <a:spcBef>
                <a:spcPct val="50000"/>
              </a:spcBef>
              <a:buClr>
                <a:schemeClr val="folHlink"/>
              </a:buClr>
              <a:buSzPct val="120000"/>
              <a:buFont typeface="Wingdings" pitchFamily="2" charset="2"/>
              <a:buChar char="§"/>
              <a:defRPr/>
            </a:pPr>
            <a:r>
              <a:rPr lang="en-US" b="1" smtClean="0">
                <a:solidFill>
                  <a:schemeClr val="bg1"/>
                </a:solidFill>
                <a:effectLst>
                  <a:outerShdw blurRad="38100" dist="38100" dir="2700000" algn="tl">
                    <a:srgbClr val="000000"/>
                  </a:outerShdw>
                </a:effectLst>
              </a:rPr>
              <a:t> on longer </a:t>
            </a:r>
            <a:r>
              <a:rPr lang="en-US" b="1" smtClean="0">
                <a:solidFill>
                  <a:schemeClr val="folHlink"/>
                </a:solidFill>
                <a:effectLst>
                  <a:outerShdw blurRad="38100" dist="38100" dir="2700000" algn="tl">
                    <a:srgbClr val="000000"/>
                  </a:outerShdw>
                </a:effectLst>
              </a:rPr>
              <a:t>time-scales</a:t>
            </a:r>
            <a:r>
              <a:rPr lang="en-US" b="1" smtClean="0">
                <a:solidFill>
                  <a:schemeClr val="bg1"/>
                </a:solidFill>
                <a:effectLst>
                  <a:outerShdw blurRad="38100" dist="38100" dir="2700000" algn="tl">
                    <a:srgbClr val="000000"/>
                  </a:outerShdw>
                </a:effectLst>
              </a:rPr>
              <a:t>, and </a:t>
            </a:r>
          </a:p>
          <a:p>
            <a:pPr marL="50800" indent="1588" eaLnBrk="1" hangingPunct="1">
              <a:spcBef>
                <a:spcPct val="50000"/>
              </a:spcBef>
              <a:buClr>
                <a:schemeClr val="folHlink"/>
              </a:buClr>
              <a:buSzPct val="120000"/>
              <a:buFont typeface="Wingdings" pitchFamily="2" charset="2"/>
              <a:buChar char="§"/>
              <a:defRPr/>
            </a:pPr>
            <a:r>
              <a:rPr lang="en-US" b="1" smtClean="0">
                <a:solidFill>
                  <a:schemeClr val="bg1"/>
                </a:solidFill>
                <a:effectLst>
                  <a:outerShdw blurRad="38100" dist="38100" dir="2700000" algn="tl">
                    <a:srgbClr val="000000"/>
                  </a:outerShdw>
                </a:effectLst>
              </a:rPr>
              <a:t> involving more diverse </a:t>
            </a:r>
            <a:r>
              <a:rPr lang="en-US" b="1" smtClean="0">
                <a:solidFill>
                  <a:schemeClr val="folHlink"/>
                </a:solidFill>
                <a:effectLst>
                  <a:outerShdw blurRad="38100" dist="38100" dir="2700000" algn="tl">
                    <a:srgbClr val="000000"/>
                  </a:outerShdw>
                </a:effectLst>
              </a:rPr>
              <a:t>actors</a:t>
            </a:r>
          </a:p>
          <a:p>
            <a:pPr marL="50800" indent="1588" eaLnBrk="1" hangingPunct="1">
              <a:spcBef>
                <a:spcPct val="50000"/>
              </a:spcBef>
              <a:buClr>
                <a:schemeClr val="folHlink"/>
              </a:buClr>
              <a:buSzPct val="120000"/>
              <a:buFont typeface="Wingdings" pitchFamily="2" charset="2"/>
              <a:buNone/>
              <a:defRPr/>
            </a:pPr>
            <a:r>
              <a:rPr lang="en-US" b="1" smtClean="0">
                <a:solidFill>
                  <a:schemeClr val="bg1"/>
                </a:solidFill>
                <a:effectLst>
                  <a:outerShdw blurRad="38100" dist="38100" dir="2700000" algn="tl">
                    <a:srgbClr val="000000"/>
                  </a:outerShdw>
                </a:effectLst>
              </a:rPr>
              <a:t>…than in current practice.</a:t>
            </a:r>
          </a:p>
          <a:p>
            <a:pPr lvl="1" eaLnBrk="1" hangingPunct="1">
              <a:spcBef>
                <a:spcPct val="50000"/>
              </a:spcBef>
              <a:buClr>
                <a:schemeClr val="folHlink"/>
              </a:buClr>
              <a:buSzPct val="120000"/>
              <a:buFont typeface="Wingdings" pitchFamily="2" charset="2"/>
              <a:buChar char="§"/>
              <a:defRPr/>
            </a:pPr>
            <a:endParaRPr lang="en-US" b="1" smtClean="0">
              <a:solidFill>
                <a:schemeClr val="bg1"/>
              </a:solidFill>
              <a:effectLst>
                <a:outerShdw blurRad="38100" dist="38100" dir="2700000" algn="tl">
                  <a:srgbClr val="000000"/>
                </a:outerShdw>
              </a:effectLst>
            </a:endParaRPr>
          </a:p>
          <a:p>
            <a:pPr lvl="1" eaLnBrk="1" hangingPunct="1">
              <a:spcBef>
                <a:spcPct val="50000"/>
              </a:spcBef>
              <a:buClr>
                <a:schemeClr val="folHlink"/>
              </a:buClr>
              <a:buSzPct val="120000"/>
              <a:buFont typeface="Wingdings" pitchFamily="2" charset="2"/>
              <a:buChar char="§"/>
              <a:defRPr/>
            </a:pPr>
            <a:endParaRPr lang="en-US" b="1" smtClean="0">
              <a:solidFill>
                <a:schemeClr val="bg1"/>
              </a:solidFill>
              <a:effectLst>
                <a:outerShdw blurRad="38100" dist="38100" dir="2700000" algn="tl">
                  <a:srgbClr val="000000"/>
                </a:outerShdw>
              </a:effectLst>
            </a:endParaRPr>
          </a:p>
          <a:p>
            <a:pPr marL="50800" indent="1588" eaLnBrk="1" hangingPunct="1">
              <a:spcBef>
                <a:spcPct val="50000"/>
              </a:spcBef>
              <a:defRPr/>
            </a:pPr>
            <a:endParaRPr lang="en-US" sz="2800" smtClean="0">
              <a:solidFill>
                <a:schemeClr val="bg1"/>
              </a:solidFill>
            </a:endParaRPr>
          </a:p>
          <a:p>
            <a:pPr marL="50800" indent="1588" eaLnBrk="1" hangingPunct="1">
              <a:defRPr/>
            </a:pPr>
            <a:endParaRPr lang="en-US" sz="3600" smtClean="0">
              <a:solidFill>
                <a:schemeClr val="bg1"/>
              </a:solidFill>
            </a:endParaRPr>
          </a:p>
        </p:txBody>
      </p:sp>
      <p:sp>
        <p:nvSpPr>
          <p:cNvPr id="47107" name="Line 4"/>
          <p:cNvSpPr>
            <a:spLocks noChangeShapeType="1"/>
          </p:cNvSpPr>
          <p:nvPr/>
        </p:nvSpPr>
        <p:spPr bwMode="auto">
          <a:xfrm>
            <a:off x="431800" y="1447800"/>
            <a:ext cx="8001000" cy="0"/>
          </a:xfrm>
          <a:prstGeom prst="line">
            <a:avLst/>
          </a:prstGeom>
          <a:noFill/>
          <a:ln w="57150">
            <a:solidFill>
              <a:schemeClr val="accent1"/>
            </a:solidFill>
            <a:round/>
            <a:headEnd/>
            <a:tailEnd/>
          </a:ln>
        </p:spPr>
        <p:txBody>
          <a:bodyPr/>
          <a:lstStyle/>
          <a:p>
            <a:endParaRPr lang="en-US"/>
          </a:p>
        </p:txBody>
      </p:sp>
      <p:sp>
        <p:nvSpPr>
          <p:cNvPr id="47108" name="Text Box 5"/>
          <p:cNvSpPr txBox="1">
            <a:spLocks noChangeArrowheads="1"/>
          </p:cNvSpPr>
          <p:nvPr/>
        </p:nvSpPr>
        <p:spPr bwMode="auto">
          <a:xfrm>
            <a:off x="4103688" y="6200775"/>
            <a:ext cx="4824412" cy="366713"/>
          </a:xfrm>
          <a:prstGeom prst="rect">
            <a:avLst/>
          </a:prstGeom>
          <a:noFill/>
          <a:ln w="9525">
            <a:noFill/>
            <a:miter lim="800000"/>
            <a:headEnd/>
            <a:tailEnd/>
          </a:ln>
        </p:spPr>
        <p:txBody>
          <a:bodyPr>
            <a:spAutoFit/>
          </a:bodyPr>
          <a:lstStyle/>
          <a:p>
            <a:pPr>
              <a:spcBef>
                <a:spcPct val="50000"/>
              </a:spcBef>
            </a:pPr>
            <a:r>
              <a:rPr lang="en-US" sz="1200" b="1">
                <a:solidFill>
                  <a:schemeClr val="bg1"/>
                </a:solidFill>
              </a:rPr>
              <a:t>Heller and Zavaleta, </a:t>
            </a:r>
            <a:r>
              <a:rPr lang="en-US" sz="1200" b="1" i="1">
                <a:solidFill>
                  <a:schemeClr val="bg1"/>
                </a:solidFill>
              </a:rPr>
              <a:t>Biological Conservation,</a:t>
            </a:r>
            <a:r>
              <a:rPr lang="en-US" sz="1200" b="1">
                <a:solidFill>
                  <a:schemeClr val="bg1"/>
                </a:solidFill>
              </a:rPr>
              <a:t> January 2009</a:t>
            </a:r>
            <a:r>
              <a:rPr lang="en-US"/>
              <a:t> </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457200" y="7938"/>
            <a:ext cx="8229600" cy="1143000"/>
          </a:xfrm>
        </p:spPr>
        <p:txBody>
          <a:bodyPr/>
          <a:lstStyle/>
          <a:p>
            <a:pPr eaLnBrk="1" hangingPunct="1"/>
            <a:r>
              <a:rPr lang="en-US" sz="4000" smtClean="0">
                <a:solidFill>
                  <a:srgbClr val="92D050"/>
                </a:solidFill>
                <a:latin typeface="Arial Black" pitchFamily="34" charset="0"/>
              </a:rPr>
              <a:t>Decision support</a:t>
            </a:r>
          </a:p>
        </p:txBody>
      </p:sp>
      <p:sp>
        <p:nvSpPr>
          <p:cNvPr id="49154" name="Rectangle 3"/>
          <p:cNvSpPr>
            <a:spLocks noGrp="1" noChangeArrowheads="1"/>
          </p:cNvSpPr>
          <p:nvPr>
            <p:ph type="body" idx="1"/>
          </p:nvPr>
        </p:nvSpPr>
        <p:spPr/>
        <p:txBody>
          <a:bodyPr/>
          <a:lstStyle/>
          <a:p>
            <a:pPr eaLnBrk="1" hangingPunct="1"/>
            <a:endParaRPr lang="en-US" smtClean="0"/>
          </a:p>
        </p:txBody>
      </p:sp>
      <p:pic>
        <p:nvPicPr>
          <p:cNvPr id="49155" name="Picture 2"/>
          <p:cNvPicPr>
            <a:picLocks noChangeAspect="1" noChangeArrowheads="1"/>
          </p:cNvPicPr>
          <p:nvPr/>
        </p:nvPicPr>
        <p:blipFill>
          <a:blip r:embed="rId3"/>
          <a:srcRect/>
          <a:stretch>
            <a:fillRect/>
          </a:stretch>
        </p:blipFill>
        <p:spPr bwMode="auto">
          <a:xfrm>
            <a:off x="0" y="1206500"/>
            <a:ext cx="10044113" cy="56515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457200" y="198438"/>
            <a:ext cx="8229600" cy="1143000"/>
          </a:xfrm>
        </p:spPr>
        <p:txBody>
          <a:bodyPr/>
          <a:lstStyle/>
          <a:p>
            <a:pPr algn="l" eaLnBrk="1" hangingPunct="1"/>
            <a:r>
              <a:rPr lang="en-US" sz="4000" smtClean="0">
                <a:solidFill>
                  <a:srgbClr val="92D050"/>
                </a:solidFill>
                <a:latin typeface="Arial Black" pitchFamily="34" charset="0"/>
              </a:rPr>
              <a:t>Landscape-scale strategy</a:t>
            </a:r>
          </a:p>
        </p:txBody>
      </p:sp>
      <p:pic>
        <p:nvPicPr>
          <p:cNvPr id="51202" name="Picture 5"/>
          <p:cNvPicPr>
            <a:picLocks noChangeAspect="1" noChangeArrowheads="1"/>
          </p:cNvPicPr>
          <p:nvPr/>
        </p:nvPicPr>
        <p:blipFill>
          <a:blip r:embed="rId3"/>
          <a:srcRect l="72054" t="20650" r="12708" b="27467"/>
          <a:stretch>
            <a:fillRect/>
          </a:stretch>
        </p:blipFill>
        <p:spPr bwMode="auto">
          <a:xfrm>
            <a:off x="4572000" y="1728788"/>
            <a:ext cx="3954463" cy="4545012"/>
          </a:xfrm>
          <a:prstGeom prst="rect">
            <a:avLst/>
          </a:prstGeom>
          <a:noFill/>
          <a:ln w="9525">
            <a:noFill/>
            <a:miter lim="800000"/>
            <a:headEnd/>
            <a:tailEnd/>
          </a:ln>
        </p:spPr>
      </p:pic>
      <p:sp>
        <p:nvSpPr>
          <p:cNvPr id="51203" name="Line 4"/>
          <p:cNvSpPr>
            <a:spLocks noChangeShapeType="1"/>
          </p:cNvSpPr>
          <p:nvPr/>
        </p:nvSpPr>
        <p:spPr bwMode="auto">
          <a:xfrm>
            <a:off x="531813" y="1268413"/>
            <a:ext cx="8001000" cy="0"/>
          </a:xfrm>
          <a:prstGeom prst="line">
            <a:avLst/>
          </a:prstGeom>
          <a:noFill/>
          <a:ln w="57150">
            <a:solidFill>
              <a:schemeClr val="accent1"/>
            </a:solidFill>
            <a:round/>
            <a:headEnd/>
            <a:tailEnd/>
          </a:ln>
        </p:spPr>
        <p:txBody>
          <a:bodyPr/>
          <a:lstStyle/>
          <a:p>
            <a:endParaRPr lang="en-US"/>
          </a:p>
        </p:txBody>
      </p:sp>
      <p:sp>
        <p:nvSpPr>
          <p:cNvPr id="7" name="Rectangle 6"/>
          <p:cNvSpPr/>
          <p:nvPr/>
        </p:nvSpPr>
        <p:spPr>
          <a:xfrm>
            <a:off x="6696075" y="2276475"/>
            <a:ext cx="1763713" cy="72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 Box 16"/>
          <p:cNvSpPr txBox="1">
            <a:spLocks noChangeArrowheads="1"/>
          </p:cNvSpPr>
          <p:nvPr/>
        </p:nvSpPr>
        <p:spPr bwMode="auto">
          <a:xfrm>
            <a:off x="539750" y="1944688"/>
            <a:ext cx="3600450" cy="4359275"/>
          </a:xfrm>
          <a:prstGeom prst="rect">
            <a:avLst/>
          </a:prstGeom>
          <a:noFill/>
          <a:ln w="9525">
            <a:noFill/>
            <a:miter lim="800000"/>
            <a:headEnd/>
            <a:tailEnd/>
          </a:ln>
          <a:effectLst/>
        </p:spPr>
        <p:txBody>
          <a:bodyPr>
            <a:spAutoFit/>
          </a:bodyPr>
          <a:lstStyle/>
          <a:p>
            <a:pPr marL="1588" indent="-1588">
              <a:spcBef>
                <a:spcPct val="100000"/>
              </a:spcBef>
              <a:buClr>
                <a:schemeClr val="folHlink"/>
              </a:buClr>
              <a:buSzPct val="120000"/>
              <a:buFont typeface="Wingdings" pitchFamily="2" charset="2"/>
              <a:buNone/>
            </a:pPr>
            <a:r>
              <a:rPr lang="en-US" sz="2000" b="1">
                <a:solidFill>
                  <a:schemeClr val="bg1"/>
                </a:solidFill>
                <a:effectLst>
                  <a:outerShdw blurRad="38100" dist="38100" dir="2700000" algn="tl">
                    <a:srgbClr val="000000"/>
                  </a:outerShdw>
                </a:effectLst>
              </a:rPr>
              <a:t>Using CalWeedMapper with regional partners to develop work plans and seek funding.</a:t>
            </a:r>
          </a:p>
          <a:p>
            <a:pPr marL="1588" indent="-1588">
              <a:spcBef>
                <a:spcPct val="100000"/>
              </a:spcBef>
              <a:buClr>
                <a:schemeClr val="folHlink"/>
              </a:buClr>
              <a:buSzPct val="120000"/>
              <a:buFont typeface="Wingdings" pitchFamily="2" charset="2"/>
              <a:buNone/>
            </a:pPr>
            <a:r>
              <a:rPr lang="en-US" sz="2000" b="1">
                <a:solidFill>
                  <a:schemeClr val="bg1"/>
                </a:solidFill>
                <a:effectLst>
                  <a:outerShdw blurRad="38100" dist="38100" dir="2700000" algn="tl">
                    <a:srgbClr val="000000"/>
                  </a:outerShdw>
                </a:effectLst>
              </a:rPr>
              <a:t>Working on prioritization with Cal State Parks, Dept. of Defense, US Forest Service, US Fish &amp; Wildife Service…</a:t>
            </a:r>
          </a:p>
          <a:p>
            <a:pPr marL="1588" indent="-1588">
              <a:spcBef>
                <a:spcPct val="100000"/>
              </a:spcBef>
              <a:buClr>
                <a:schemeClr val="folHlink"/>
              </a:buClr>
              <a:buSzPct val="120000"/>
              <a:buFont typeface="Wingdings" pitchFamily="2" charset="2"/>
              <a:buNone/>
            </a:pPr>
            <a:r>
              <a:rPr lang="en-US" sz="2000" b="1">
                <a:solidFill>
                  <a:schemeClr val="bg1"/>
                </a:solidFill>
                <a:effectLst>
                  <a:outerShdw blurRad="38100" dist="38100" dir="2700000" algn="tl">
                    <a:srgbClr val="000000"/>
                  </a:outerShdw>
                </a:effectLst>
              </a:rPr>
              <a:t>Regional eradication, surveillance for early detection/rapid response.</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457200" y="198438"/>
            <a:ext cx="8229600" cy="1143000"/>
          </a:xfrm>
        </p:spPr>
        <p:txBody>
          <a:bodyPr/>
          <a:lstStyle/>
          <a:p>
            <a:pPr algn="l" eaLnBrk="1" hangingPunct="1"/>
            <a:r>
              <a:rPr lang="en-US" sz="4000" smtClean="0">
                <a:solidFill>
                  <a:srgbClr val="92D050"/>
                </a:solidFill>
                <a:latin typeface="Arial Black" pitchFamily="34" charset="0"/>
              </a:rPr>
              <a:t>NCCP integration</a:t>
            </a:r>
          </a:p>
        </p:txBody>
      </p:sp>
      <p:sp>
        <p:nvSpPr>
          <p:cNvPr id="53250" name="Line 4"/>
          <p:cNvSpPr>
            <a:spLocks noChangeShapeType="1"/>
          </p:cNvSpPr>
          <p:nvPr/>
        </p:nvSpPr>
        <p:spPr bwMode="auto">
          <a:xfrm>
            <a:off x="531813" y="1268413"/>
            <a:ext cx="8001000" cy="0"/>
          </a:xfrm>
          <a:prstGeom prst="line">
            <a:avLst/>
          </a:prstGeom>
          <a:noFill/>
          <a:ln w="57150">
            <a:solidFill>
              <a:schemeClr val="accent1"/>
            </a:solidFill>
            <a:round/>
            <a:headEnd/>
            <a:tailEnd/>
          </a:ln>
        </p:spPr>
        <p:txBody>
          <a:bodyPr/>
          <a:lstStyle/>
          <a:p>
            <a:endParaRPr lang="en-US"/>
          </a:p>
        </p:txBody>
      </p:sp>
      <p:pic>
        <p:nvPicPr>
          <p:cNvPr id="53251" name="Picture 12" descr="mscp_areas"/>
          <p:cNvPicPr>
            <a:picLocks noChangeAspect="1" noChangeArrowheads="1"/>
          </p:cNvPicPr>
          <p:nvPr/>
        </p:nvPicPr>
        <p:blipFill>
          <a:blip r:embed="rId3"/>
          <a:srcRect/>
          <a:stretch>
            <a:fillRect/>
          </a:stretch>
        </p:blipFill>
        <p:spPr bwMode="auto">
          <a:xfrm>
            <a:off x="539750" y="1541463"/>
            <a:ext cx="7980363" cy="520223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pPr algn="l" eaLnBrk="1" hangingPunct="1"/>
            <a:r>
              <a:rPr lang="en-US" sz="4000" smtClean="0">
                <a:solidFill>
                  <a:schemeClr val="folHlink"/>
                </a:solidFill>
                <a:latin typeface="Arial Black" pitchFamily="34" charset="0"/>
              </a:rPr>
              <a:t>Cal-IPC Inventory</a:t>
            </a:r>
          </a:p>
        </p:txBody>
      </p:sp>
      <p:sp>
        <p:nvSpPr>
          <p:cNvPr id="18434" name="Line 3"/>
          <p:cNvSpPr>
            <a:spLocks noChangeShapeType="1"/>
          </p:cNvSpPr>
          <p:nvPr/>
        </p:nvSpPr>
        <p:spPr bwMode="auto">
          <a:xfrm>
            <a:off x="533400" y="1268413"/>
            <a:ext cx="8001000" cy="0"/>
          </a:xfrm>
          <a:prstGeom prst="line">
            <a:avLst/>
          </a:prstGeom>
          <a:noFill/>
          <a:ln w="57150">
            <a:solidFill>
              <a:schemeClr val="accent1"/>
            </a:solidFill>
            <a:round/>
            <a:headEnd/>
            <a:tailEnd/>
          </a:ln>
        </p:spPr>
        <p:txBody>
          <a:bodyPr/>
          <a:lstStyle/>
          <a:p>
            <a:endParaRPr lang="en-US"/>
          </a:p>
        </p:txBody>
      </p:sp>
      <p:pic>
        <p:nvPicPr>
          <p:cNvPr id="18435" name="Picture 8" descr="weed list cover"/>
          <p:cNvPicPr>
            <a:picLocks noChangeAspect="1" noChangeArrowheads="1"/>
          </p:cNvPicPr>
          <p:nvPr/>
        </p:nvPicPr>
        <p:blipFill>
          <a:blip r:embed="rId3"/>
          <a:srcRect/>
          <a:stretch>
            <a:fillRect/>
          </a:stretch>
        </p:blipFill>
        <p:spPr bwMode="auto">
          <a:xfrm rot="577268">
            <a:off x="4997450" y="1884363"/>
            <a:ext cx="3451225" cy="4529137"/>
          </a:xfrm>
          <a:prstGeom prst="rect">
            <a:avLst/>
          </a:prstGeom>
          <a:noFill/>
          <a:ln w="9525">
            <a:noFill/>
            <a:miter lim="800000"/>
            <a:headEnd/>
            <a:tailEnd/>
          </a:ln>
        </p:spPr>
      </p:pic>
      <p:sp>
        <p:nvSpPr>
          <p:cNvPr id="10" name="Text Box 16"/>
          <p:cNvSpPr txBox="1">
            <a:spLocks noChangeArrowheads="1"/>
          </p:cNvSpPr>
          <p:nvPr/>
        </p:nvSpPr>
        <p:spPr bwMode="auto">
          <a:xfrm>
            <a:off x="576263" y="1797050"/>
            <a:ext cx="7956550" cy="2247900"/>
          </a:xfrm>
          <a:prstGeom prst="rect">
            <a:avLst/>
          </a:prstGeom>
          <a:noFill/>
          <a:ln w="9525">
            <a:noFill/>
            <a:miter lim="800000"/>
            <a:headEnd/>
            <a:tailEnd/>
          </a:ln>
          <a:effectLst/>
        </p:spPr>
        <p:txBody>
          <a:bodyPr>
            <a:spAutoFit/>
          </a:bodyPr>
          <a:lstStyle/>
          <a:p>
            <a:pPr marL="342900" indent="-342900">
              <a:spcBef>
                <a:spcPct val="100000"/>
              </a:spcBef>
              <a:buClr>
                <a:schemeClr val="folHlink"/>
              </a:buClr>
              <a:buSzPct val="120000"/>
              <a:buFont typeface="Wingdings" pitchFamily="2" charset="2"/>
              <a:buNone/>
              <a:defRPr/>
            </a:pPr>
            <a:r>
              <a:rPr lang="en-US" sz="2000" b="1" dirty="0">
                <a:solidFill>
                  <a:schemeClr val="bg1"/>
                </a:solidFill>
                <a:effectLst>
                  <a:outerShdw blurRad="38100" dist="38100" dir="2700000" algn="tl">
                    <a:srgbClr val="000000"/>
                  </a:outerShdw>
                </a:effectLst>
              </a:rPr>
              <a:t>~200 species listed</a:t>
            </a:r>
          </a:p>
          <a:p>
            <a:pPr marL="342900" indent="-342900">
              <a:spcBef>
                <a:spcPct val="100000"/>
              </a:spcBef>
              <a:buClr>
                <a:schemeClr val="folHlink"/>
              </a:buClr>
              <a:buSzPct val="120000"/>
              <a:buFont typeface="Wingdings" pitchFamily="2" charset="2"/>
              <a:buNone/>
              <a:defRPr/>
            </a:pPr>
            <a:r>
              <a:rPr lang="en-US" sz="2000" b="1" dirty="0">
                <a:solidFill>
                  <a:schemeClr val="bg1"/>
                </a:solidFill>
                <a:effectLst>
                  <a:outerShdw blurRad="38100" dist="38100" dir="2700000" algn="tl">
                    <a:srgbClr val="000000"/>
                  </a:outerShdw>
                </a:effectLst>
              </a:rPr>
              <a:t>…plus “watch list”</a:t>
            </a:r>
          </a:p>
          <a:p>
            <a:pPr marL="342900" indent="-342900">
              <a:spcBef>
                <a:spcPct val="100000"/>
              </a:spcBef>
              <a:buClr>
                <a:schemeClr val="folHlink"/>
              </a:buClr>
              <a:buSzPct val="120000"/>
              <a:buFont typeface="Wingdings" pitchFamily="2" charset="2"/>
              <a:buNone/>
              <a:defRPr/>
            </a:pPr>
            <a:r>
              <a:rPr lang="en-US" sz="2000" b="1" dirty="0">
                <a:solidFill>
                  <a:schemeClr val="bg1"/>
                </a:solidFill>
                <a:effectLst>
                  <a:outerShdw blurRad="38100" dist="38100" dir="2700000" algn="tl">
                    <a:srgbClr val="000000"/>
                  </a:outerShdw>
                </a:effectLst>
              </a:rPr>
              <a:t>…all online in searchable dbase</a:t>
            </a:r>
          </a:p>
          <a:p>
            <a:pPr marL="342900" indent="-342900">
              <a:spcBef>
                <a:spcPct val="100000"/>
              </a:spcBef>
              <a:buClr>
                <a:schemeClr val="folHlink"/>
              </a:buClr>
              <a:buSzPct val="120000"/>
              <a:buFont typeface="Wingdings" pitchFamily="2" charset="2"/>
              <a:buNone/>
              <a:defRPr/>
            </a:pPr>
            <a:endParaRPr lang="en-US" sz="2000" b="1" dirty="0">
              <a:solidFill>
                <a:schemeClr val="bg1"/>
              </a:solidFill>
              <a:effectLst>
                <a:outerShdw blurRad="38100" dist="38100" dir="2700000" algn="tl">
                  <a:srgbClr val="000000"/>
                </a:outerShdw>
              </a:effectLst>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64514" name="Rectangle 3"/>
          <p:cNvSpPr>
            <a:spLocks noChangeArrowheads="1"/>
          </p:cNvSpPr>
          <p:nvPr/>
        </p:nvSpPr>
        <p:spPr bwMode="auto">
          <a:xfrm>
            <a:off x="0" y="1233488"/>
            <a:ext cx="9144000" cy="0"/>
          </a:xfrm>
          <a:prstGeom prst="rect">
            <a:avLst/>
          </a:prstGeom>
          <a:noFill/>
          <a:ln w="9525">
            <a:noFill/>
            <a:miter lim="800000"/>
            <a:headEnd/>
            <a:tailEnd/>
          </a:ln>
        </p:spPr>
        <p:txBody>
          <a:bodyPr wrap="none" anchor="ctr">
            <a:spAutoFit/>
          </a:bodyPr>
          <a:lstStyle/>
          <a:p>
            <a:endParaRPr lang="en-US">
              <a:cs typeface="Arial" charset="0"/>
            </a:endParaRPr>
          </a:p>
        </p:txBody>
      </p:sp>
      <p:sp>
        <p:nvSpPr>
          <p:cNvPr id="64515" name="Rectangle 6"/>
          <p:cNvSpPr>
            <a:spLocks noChangeArrowheads="1"/>
          </p:cNvSpPr>
          <p:nvPr/>
        </p:nvSpPr>
        <p:spPr bwMode="auto">
          <a:xfrm>
            <a:off x="0" y="1233488"/>
            <a:ext cx="9144000" cy="0"/>
          </a:xfrm>
          <a:prstGeom prst="rect">
            <a:avLst/>
          </a:prstGeom>
          <a:noFill/>
          <a:ln w="9525">
            <a:noFill/>
            <a:miter lim="800000"/>
            <a:headEnd/>
            <a:tailEnd/>
          </a:ln>
        </p:spPr>
        <p:txBody>
          <a:bodyPr wrap="none" anchor="ctr">
            <a:spAutoFit/>
          </a:bodyPr>
          <a:lstStyle/>
          <a:p>
            <a:endParaRPr lang="en-US">
              <a:cs typeface="Arial" charset="0"/>
            </a:endParaRPr>
          </a:p>
        </p:txBody>
      </p:sp>
      <p:pic>
        <p:nvPicPr>
          <p:cNvPr id="64516" name="Picture 33" descr="man units watersheds cl"/>
          <p:cNvPicPr>
            <a:picLocks noChangeAspect="1" noChangeArrowheads="1"/>
          </p:cNvPicPr>
          <p:nvPr/>
        </p:nvPicPr>
        <p:blipFill>
          <a:blip r:embed="rId3"/>
          <a:srcRect/>
          <a:stretch>
            <a:fillRect/>
          </a:stretch>
        </p:blipFill>
        <p:spPr bwMode="auto">
          <a:xfrm>
            <a:off x="3844925" y="0"/>
            <a:ext cx="5299075" cy="6858000"/>
          </a:xfrm>
          <a:prstGeom prst="rect">
            <a:avLst/>
          </a:prstGeom>
          <a:noFill/>
          <a:ln w="9525">
            <a:noFill/>
            <a:miter lim="800000"/>
            <a:headEnd/>
            <a:tailEnd/>
          </a:ln>
        </p:spPr>
      </p:pic>
      <p:sp>
        <p:nvSpPr>
          <p:cNvPr id="64517" name="Rectangle 34"/>
          <p:cNvSpPr>
            <a:spLocks noGrp="1" noChangeArrowheads="1"/>
          </p:cNvSpPr>
          <p:nvPr>
            <p:ph type="title" idx="4294967295"/>
          </p:nvPr>
        </p:nvSpPr>
        <p:spPr>
          <a:xfrm>
            <a:off x="152400" y="1066800"/>
            <a:ext cx="3657600" cy="609600"/>
          </a:xfrm>
          <a:noFill/>
        </p:spPr>
        <p:txBody>
          <a:bodyPr/>
          <a:lstStyle/>
          <a:p>
            <a:pPr eaLnBrk="1" hangingPunct="1"/>
            <a:r>
              <a:rPr lang="en-US" sz="2800" b="1" smtClean="0">
                <a:solidFill>
                  <a:schemeClr val="bg1"/>
                </a:solidFill>
              </a:rPr>
              <a:t>NCCP Region</a:t>
            </a:r>
          </a:p>
        </p:txBody>
      </p:sp>
      <p:sp>
        <p:nvSpPr>
          <p:cNvPr id="64518" name="Rectangle 35"/>
          <p:cNvSpPr>
            <a:spLocks noChangeArrowheads="1"/>
          </p:cNvSpPr>
          <p:nvPr/>
        </p:nvSpPr>
        <p:spPr bwMode="auto">
          <a:xfrm>
            <a:off x="304800" y="1981200"/>
            <a:ext cx="3429000" cy="762000"/>
          </a:xfrm>
          <a:prstGeom prst="rect">
            <a:avLst/>
          </a:prstGeom>
          <a:noFill/>
          <a:ln w="9525">
            <a:noFill/>
            <a:miter lim="800000"/>
            <a:headEnd/>
            <a:tailEnd/>
          </a:ln>
        </p:spPr>
        <p:txBody>
          <a:bodyPr anchor="ctr"/>
          <a:lstStyle/>
          <a:p>
            <a:pPr>
              <a:buFontTx/>
              <a:buChar char="•"/>
            </a:pPr>
            <a:r>
              <a:rPr lang="en-US" sz="2400" b="1">
                <a:solidFill>
                  <a:schemeClr val="bg1"/>
                </a:solidFill>
                <a:cs typeface="Arial" charset="0"/>
              </a:rPr>
              <a:t> 8 Management</a:t>
            </a:r>
            <a:r>
              <a:rPr lang="en-US" sz="2400" b="1">
                <a:solidFill>
                  <a:schemeClr val="tx2"/>
                </a:solidFill>
                <a:cs typeface="Arial" charset="0"/>
              </a:rPr>
              <a:t> </a:t>
            </a:r>
            <a:r>
              <a:rPr lang="en-US" sz="2400" b="1">
                <a:solidFill>
                  <a:schemeClr val="bg1"/>
                </a:solidFill>
                <a:cs typeface="Arial" charset="0"/>
              </a:rPr>
              <a:t>Units</a:t>
            </a:r>
            <a:br>
              <a:rPr lang="en-US" sz="2400" b="1">
                <a:solidFill>
                  <a:schemeClr val="bg1"/>
                </a:solidFill>
                <a:cs typeface="Arial" charset="0"/>
              </a:rPr>
            </a:br>
            <a:r>
              <a:rPr lang="en-US" sz="2400" b="1">
                <a:solidFill>
                  <a:schemeClr val="bg1"/>
                </a:solidFill>
                <a:cs typeface="Arial" charset="0"/>
              </a:rPr>
              <a:t> </a:t>
            </a:r>
          </a:p>
        </p:txBody>
      </p:sp>
      <p:sp>
        <p:nvSpPr>
          <p:cNvPr id="64519" name="Rectangle 36"/>
          <p:cNvSpPr>
            <a:spLocks noChangeArrowheads="1"/>
          </p:cNvSpPr>
          <p:nvPr/>
        </p:nvSpPr>
        <p:spPr bwMode="auto">
          <a:xfrm>
            <a:off x="304800" y="2362200"/>
            <a:ext cx="3429000" cy="609600"/>
          </a:xfrm>
          <a:prstGeom prst="rect">
            <a:avLst/>
          </a:prstGeom>
          <a:noFill/>
          <a:ln w="9525">
            <a:noFill/>
            <a:miter lim="800000"/>
            <a:headEnd/>
            <a:tailEnd/>
          </a:ln>
        </p:spPr>
        <p:txBody>
          <a:bodyPr anchor="ctr"/>
          <a:lstStyle/>
          <a:p>
            <a:pPr>
              <a:buFontTx/>
              <a:buChar char="•"/>
            </a:pPr>
            <a:r>
              <a:rPr lang="en-US" sz="2400" b="1">
                <a:solidFill>
                  <a:schemeClr val="bg1"/>
                </a:solidFill>
                <a:cs typeface="Arial" charset="0"/>
              </a:rPr>
              <a:t> 11 Watersheds</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59394" name="Title 1"/>
          <p:cNvSpPr>
            <a:spLocks noGrp="1"/>
          </p:cNvSpPr>
          <p:nvPr>
            <p:ph type="title" idx="4294967295"/>
          </p:nvPr>
        </p:nvSpPr>
        <p:spPr>
          <a:xfrm>
            <a:off x="152400" y="0"/>
            <a:ext cx="8534400" cy="1143000"/>
          </a:xfrm>
        </p:spPr>
        <p:txBody>
          <a:bodyPr/>
          <a:lstStyle/>
          <a:p>
            <a:pPr eaLnBrk="1" hangingPunct="1"/>
            <a:r>
              <a:rPr lang="en-US" sz="3200" b="1" smtClean="0">
                <a:solidFill>
                  <a:srgbClr val="FFFF66"/>
                </a:solidFill>
              </a:rPr>
              <a:t>Strategic Plan—Blueprint for Action</a:t>
            </a:r>
          </a:p>
        </p:txBody>
      </p:sp>
      <p:sp>
        <p:nvSpPr>
          <p:cNvPr id="59395" name="Content Placeholder 2"/>
          <p:cNvSpPr>
            <a:spLocks noGrp="1"/>
          </p:cNvSpPr>
          <p:nvPr>
            <p:ph idx="4294967295"/>
          </p:nvPr>
        </p:nvSpPr>
        <p:spPr>
          <a:xfrm>
            <a:off x="228600" y="1066800"/>
            <a:ext cx="8458200" cy="5791200"/>
          </a:xfrm>
        </p:spPr>
        <p:txBody>
          <a:bodyPr/>
          <a:lstStyle/>
          <a:p>
            <a:pPr eaLnBrk="1" hangingPunct="1"/>
            <a:r>
              <a:rPr lang="en-US" sz="2400" b="1" smtClean="0">
                <a:solidFill>
                  <a:srgbClr val="020298"/>
                </a:solidFill>
              </a:rPr>
              <a:t>Prioritize</a:t>
            </a:r>
            <a:r>
              <a:rPr lang="en-US" sz="2400" b="1" smtClean="0">
                <a:solidFill>
                  <a:schemeClr val="bg1"/>
                </a:solidFill>
              </a:rPr>
              <a:t> invasive species threats regionally and by management unit, according to management categories:</a:t>
            </a:r>
          </a:p>
          <a:p>
            <a:pPr lvl="1" eaLnBrk="1" hangingPunct="1"/>
            <a:r>
              <a:rPr lang="en-US" sz="2400" b="1" smtClean="0">
                <a:solidFill>
                  <a:schemeClr val="bg1"/>
                </a:solidFill>
              </a:rPr>
              <a:t>Surveillance (Level 1)</a:t>
            </a:r>
          </a:p>
          <a:p>
            <a:pPr lvl="1" eaLnBrk="1" hangingPunct="1"/>
            <a:r>
              <a:rPr lang="en-US" sz="2400" b="1" smtClean="0">
                <a:solidFill>
                  <a:schemeClr val="bg1"/>
                </a:solidFill>
              </a:rPr>
              <a:t>Eradication (Level 2)</a:t>
            </a:r>
          </a:p>
          <a:p>
            <a:pPr lvl="1" eaLnBrk="1" hangingPunct="1"/>
            <a:r>
              <a:rPr lang="en-US" sz="2400" b="1" smtClean="0">
                <a:solidFill>
                  <a:schemeClr val="bg1"/>
                </a:solidFill>
              </a:rPr>
              <a:t>Containment (Level 3)</a:t>
            </a:r>
          </a:p>
          <a:p>
            <a:pPr lvl="1" eaLnBrk="1" hangingPunct="1"/>
            <a:r>
              <a:rPr lang="en-US" sz="2400" b="1" smtClean="0">
                <a:solidFill>
                  <a:schemeClr val="bg1"/>
                </a:solidFill>
              </a:rPr>
              <a:t>Managed (Level 4 &amp; 5)</a:t>
            </a:r>
          </a:p>
          <a:p>
            <a:pPr eaLnBrk="1" hangingPunct="1">
              <a:spcBef>
                <a:spcPct val="50000"/>
              </a:spcBef>
            </a:pPr>
            <a:r>
              <a:rPr lang="en-US" sz="2400" b="1" smtClean="0">
                <a:solidFill>
                  <a:schemeClr val="bg1"/>
                </a:solidFill>
              </a:rPr>
              <a:t>Develop </a:t>
            </a:r>
            <a:r>
              <a:rPr lang="en-US" sz="2400" b="1" smtClean="0">
                <a:solidFill>
                  <a:srgbClr val="020298"/>
                </a:solidFill>
              </a:rPr>
              <a:t>multi-year plan</a:t>
            </a:r>
            <a:r>
              <a:rPr lang="en-US" sz="2400" b="1" smtClean="0">
                <a:solidFill>
                  <a:schemeClr val="bg1"/>
                </a:solidFill>
              </a:rPr>
              <a:t> for action, including specific projects for early implementation.</a:t>
            </a:r>
          </a:p>
          <a:p>
            <a:pPr eaLnBrk="1" hangingPunct="1">
              <a:spcBef>
                <a:spcPct val="50000"/>
              </a:spcBef>
            </a:pPr>
            <a:r>
              <a:rPr lang="en-US" sz="2400" b="1" smtClean="0">
                <a:solidFill>
                  <a:schemeClr val="bg1"/>
                </a:solidFill>
              </a:rPr>
              <a:t>Develop </a:t>
            </a:r>
            <a:r>
              <a:rPr lang="en-US" sz="2400" b="1" smtClean="0">
                <a:solidFill>
                  <a:srgbClr val="020298"/>
                </a:solidFill>
              </a:rPr>
              <a:t>database</a:t>
            </a:r>
            <a:r>
              <a:rPr lang="en-US" sz="2400" b="1" smtClean="0">
                <a:solidFill>
                  <a:schemeClr val="bg1"/>
                </a:solidFill>
              </a:rPr>
              <a:t> of acreages, timeframes, permits, and costs for control and monitoring, by management unit and regionally.</a:t>
            </a:r>
          </a:p>
          <a:p>
            <a:pPr eaLnBrk="1" hangingPunct="1">
              <a:spcBef>
                <a:spcPct val="50000"/>
              </a:spcBef>
            </a:pPr>
            <a:r>
              <a:rPr lang="en-US" sz="2400" b="1" smtClean="0">
                <a:solidFill>
                  <a:schemeClr val="bg1"/>
                </a:solidFill>
              </a:rPr>
              <a:t>Provide </a:t>
            </a:r>
            <a:r>
              <a:rPr lang="en-US" sz="2400" b="1" smtClean="0">
                <a:solidFill>
                  <a:srgbClr val="020298"/>
                </a:solidFill>
              </a:rPr>
              <a:t>resource library</a:t>
            </a:r>
            <a:r>
              <a:rPr lang="en-US" sz="2400" b="1" smtClean="0">
                <a:solidFill>
                  <a:schemeClr val="bg1"/>
                </a:solidFill>
              </a:rPr>
              <a:t> on SDMMP website.</a:t>
            </a:r>
          </a:p>
          <a:p>
            <a:pPr eaLnBrk="1" hangingPunct="1">
              <a:lnSpc>
                <a:spcPct val="90000"/>
              </a:lnSpc>
            </a:pPr>
            <a:endParaRPr lang="en-US" sz="2400" b="1" smtClean="0">
              <a:solidFill>
                <a:schemeClr val="bg1"/>
              </a:solidFill>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61442" name="Picture 1" descr="Pages from Cruz_weedstrategy_4-7-10-FINALdoc 2"/>
          <p:cNvPicPr>
            <a:picLocks noChangeAspect="1" noChangeArrowheads="1"/>
          </p:cNvPicPr>
          <p:nvPr/>
        </p:nvPicPr>
        <p:blipFill>
          <a:blip r:embed="rId3"/>
          <a:srcRect/>
          <a:stretch>
            <a:fillRect/>
          </a:stretch>
        </p:blipFill>
        <p:spPr bwMode="auto">
          <a:xfrm>
            <a:off x="609600" y="228600"/>
            <a:ext cx="7772400" cy="6059488"/>
          </a:xfrm>
          <a:prstGeom prst="rect">
            <a:avLst/>
          </a:prstGeom>
          <a:noFill/>
          <a:ln w="9525">
            <a:noFill/>
            <a:miter lim="800000"/>
            <a:headEnd/>
            <a:tailEnd/>
          </a:ln>
        </p:spPr>
      </p:pic>
      <p:sp>
        <p:nvSpPr>
          <p:cNvPr id="61443" name="Rectangle 6"/>
          <p:cNvSpPr>
            <a:spLocks noChangeArrowheads="1"/>
          </p:cNvSpPr>
          <p:nvPr/>
        </p:nvSpPr>
        <p:spPr bwMode="auto">
          <a:xfrm>
            <a:off x="4032250" y="6491288"/>
            <a:ext cx="5111750" cy="366712"/>
          </a:xfrm>
          <a:prstGeom prst="rect">
            <a:avLst/>
          </a:prstGeom>
          <a:noFill/>
          <a:ln w="9525">
            <a:noFill/>
            <a:miter lim="800000"/>
            <a:headEnd/>
            <a:tailEnd/>
          </a:ln>
        </p:spPr>
        <p:txBody>
          <a:bodyPr wrap="none" anchor="ctr">
            <a:spAutoFit/>
          </a:bodyPr>
          <a:lstStyle/>
          <a:p>
            <a:r>
              <a:rPr lang="en-US" altLang="ko-KR">
                <a:solidFill>
                  <a:schemeClr val="bg1"/>
                </a:solidFill>
                <a:ea typeface="굴림" pitchFamily="34" charset="-127"/>
                <a:cs typeface="Arial" charset="0"/>
              </a:rPr>
              <a:t>Graphical representation: Siemens and Tu 2007 </a:t>
            </a:r>
          </a:p>
        </p:txBody>
      </p:sp>
      <p:sp>
        <p:nvSpPr>
          <p:cNvPr id="61444" name="Rectangle 7"/>
          <p:cNvSpPr>
            <a:spLocks noChangeArrowheads="1"/>
          </p:cNvSpPr>
          <p:nvPr/>
        </p:nvSpPr>
        <p:spPr bwMode="auto">
          <a:xfrm>
            <a:off x="0" y="6491288"/>
            <a:ext cx="3829050" cy="366712"/>
          </a:xfrm>
          <a:prstGeom prst="rect">
            <a:avLst/>
          </a:prstGeom>
          <a:noFill/>
          <a:ln w="9525">
            <a:noFill/>
            <a:miter lim="800000"/>
            <a:headEnd/>
            <a:tailEnd/>
          </a:ln>
        </p:spPr>
        <p:txBody>
          <a:bodyPr wrap="none" anchor="ctr">
            <a:spAutoFit/>
          </a:bodyPr>
          <a:lstStyle/>
          <a:p>
            <a:r>
              <a:rPr lang="en-US" altLang="ko-KR">
                <a:solidFill>
                  <a:schemeClr val="bg1"/>
                </a:solidFill>
                <a:ea typeface="굴림" pitchFamily="34" charset="-127"/>
                <a:cs typeface="Arial" charset="0"/>
              </a:rPr>
              <a:t>Study: Rejmanek and Pitcairn 2002 </a:t>
            </a: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p:txBody>
          <a:bodyPr/>
          <a:lstStyle/>
          <a:p>
            <a:pPr eaLnBrk="1" hangingPunct="1"/>
            <a:r>
              <a:rPr lang="en-US" sz="3200" b="1" smtClean="0">
                <a:solidFill>
                  <a:srgbClr val="FFFF66"/>
                </a:solidFill>
              </a:rPr>
              <a:t>Management Levels</a:t>
            </a:r>
          </a:p>
        </p:txBody>
      </p:sp>
      <p:sp>
        <p:nvSpPr>
          <p:cNvPr id="63491" name="Rectangle 26"/>
          <p:cNvSpPr>
            <a:spLocks noChangeArrowheads="1"/>
          </p:cNvSpPr>
          <p:nvPr/>
        </p:nvSpPr>
        <p:spPr bwMode="auto">
          <a:xfrm>
            <a:off x="0" y="1233488"/>
            <a:ext cx="9144000" cy="0"/>
          </a:xfrm>
          <a:prstGeom prst="rect">
            <a:avLst/>
          </a:prstGeom>
          <a:noFill/>
          <a:ln w="9525">
            <a:noFill/>
            <a:miter lim="800000"/>
            <a:headEnd/>
            <a:tailEnd/>
          </a:ln>
        </p:spPr>
        <p:txBody>
          <a:bodyPr wrap="none" anchor="ctr">
            <a:spAutoFit/>
          </a:bodyPr>
          <a:lstStyle/>
          <a:p>
            <a:endParaRPr lang="en-US">
              <a:cs typeface="Arial" charset="0"/>
            </a:endParaRPr>
          </a:p>
        </p:txBody>
      </p:sp>
      <p:sp>
        <p:nvSpPr>
          <p:cNvPr id="63492" name="Rectangle 27"/>
          <p:cNvSpPr>
            <a:spLocks noChangeArrowheads="1"/>
          </p:cNvSpPr>
          <p:nvPr/>
        </p:nvSpPr>
        <p:spPr bwMode="auto">
          <a:xfrm>
            <a:off x="0" y="1233488"/>
            <a:ext cx="184150" cy="733425"/>
          </a:xfrm>
          <a:prstGeom prst="rect">
            <a:avLst/>
          </a:prstGeom>
          <a:noFill/>
          <a:ln w="9525">
            <a:noFill/>
            <a:miter lim="800000"/>
            <a:headEnd/>
            <a:tailEnd/>
          </a:ln>
        </p:spPr>
        <p:txBody>
          <a:bodyPr wrap="none" anchor="ctr">
            <a:spAutoFit/>
          </a:bodyPr>
          <a:lstStyle/>
          <a:p>
            <a:r>
              <a:rPr lang="en-US" sz="600">
                <a:cs typeface="Arial" charset="0"/>
              </a:rPr>
              <a:t/>
            </a:r>
            <a:br>
              <a:rPr lang="en-US" sz="600">
                <a:cs typeface="Arial" charset="0"/>
              </a:rPr>
            </a:br>
            <a:endParaRPr lang="en-US">
              <a:cs typeface="Arial" charset="0"/>
            </a:endParaRPr>
          </a:p>
          <a:p>
            <a:pPr eaLnBrk="0" hangingPunct="0"/>
            <a:endParaRPr lang="en-US">
              <a:cs typeface="Arial" charset="0"/>
            </a:endParaRPr>
          </a:p>
        </p:txBody>
      </p:sp>
      <p:sp>
        <p:nvSpPr>
          <p:cNvPr id="63493" name="Rectangle 34"/>
          <p:cNvSpPr>
            <a:spLocks noChangeArrowheads="1"/>
          </p:cNvSpPr>
          <p:nvPr/>
        </p:nvSpPr>
        <p:spPr bwMode="auto">
          <a:xfrm>
            <a:off x="457200" y="5195888"/>
            <a:ext cx="184150" cy="458787"/>
          </a:xfrm>
          <a:prstGeom prst="rect">
            <a:avLst/>
          </a:prstGeom>
          <a:noFill/>
          <a:ln w="9525">
            <a:noFill/>
            <a:miter lim="800000"/>
            <a:headEnd/>
            <a:tailEnd/>
          </a:ln>
        </p:spPr>
        <p:txBody>
          <a:bodyPr wrap="none" anchor="ctr">
            <a:spAutoFit/>
          </a:bodyPr>
          <a:lstStyle/>
          <a:p>
            <a:endParaRPr lang="en-US" sz="600">
              <a:cs typeface="Arial" charset="0"/>
            </a:endParaRPr>
          </a:p>
          <a:p>
            <a:pPr eaLnBrk="0" hangingPunct="0"/>
            <a:endParaRPr lang="en-US">
              <a:cs typeface="Arial" charset="0"/>
            </a:endParaRPr>
          </a:p>
        </p:txBody>
      </p:sp>
      <p:sp>
        <p:nvSpPr>
          <p:cNvPr id="63494" name="Rectangle 57"/>
          <p:cNvSpPr>
            <a:spLocks noChangeArrowheads="1"/>
          </p:cNvSpPr>
          <p:nvPr/>
        </p:nvSpPr>
        <p:spPr bwMode="auto">
          <a:xfrm>
            <a:off x="0" y="1233488"/>
            <a:ext cx="9144000" cy="0"/>
          </a:xfrm>
          <a:prstGeom prst="rect">
            <a:avLst/>
          </a:prstGeom>
          <a:noFill/>
          <a:ln w="9525">
            <a:noFill/>
            <a:miter lim="800000"/>
            <a:headEnd/>
            <a:tailEnd/>
          </a:ln>
        </p:spPr>
        <p:txBody>
          <a:bodyPr wrap="none" anchor="ctr">
            <a:spAutoFit/>
          </a:bodyPr>
          <a:lstStyle/>
          <a:p>
            <a:endParaRPr lang="en-US">
              <a:cs typeface="Arial" charset="0"/>
            </a:endParaRPr>
          </a:p>
        </p:txBody>
      </p:sp>
      <p:sp>
        <p:nvSpPr>
          <p:cNvPr id="63495" name="Rectangle 60"/>
          <p:cNvSpPr>
            <a:spLocks noChangeArrowheads="1"/>
          </p:cNvSpPr>
          <p:nvPr/>
        </p:nvSpPr>
        <p:spPr bwMode="auto">
          <a:xfrm>
            <a:off x="0" y="1233488"/>
            <a:ext cx="184150" cy="733425"/>
          </a:xfrm>
          <a:prstGeom prst="rect">
            <a:avLst/>
          </a:prstGeom>
          <a:noFill/>
          <a:ln w="9525">
            <a:noFill/>
            <a:miter lim="800000"/>
            <a:headEnd/>
            <a:tailEnd/>
          </a:ln>
        </p:spPr>
        <p:txBody>
          <a:bodyPr wrap="none" anchor="ctr">
            <a:spAutoFit/>
          </a:bodyPr>
          <a:lstStyle/>
          <a:p>
            <a:r>
              <a:rPr lang="en-US" sz="600">
                <a:cs typeface="Arial" charset="0"/>
              </a:rPr>
              <a:t/>
            </a:r>
            <a:br>
              <a:rPr lang="en-US" sz="600">
                <a:cs typeface="Arial" charset="0"/>
              </a:rPr>
            </a:br>
            <a:endParaRPr lang="en-US">
              <a:cs typeface="Arial" charset="0"/>
            </a:endParaRPr>
          </a:p>
          <a:p>
            <a:pPr eaLnBrk="0" hangingPunct="0"/>
            <a:endParaRPr lang="en-US">
              <a:cs typeface="Arial" charset="0"/>
            </a:endParaRPr>
          </a:p>
        </p:txBody>
      </p:sp>
      <p:sp>
        <p:nvSpPr>
          <p:cNvPr id="63496" name="Rectangle 67"/>
          <p:cNvSpPr>
            <a:spLocks noChangeArrowheads="1"/>
          </p:cNvSpPr>
          <p:nvPr/>
        </p:nvSpPr>
        <p:spPr bwMode="auto">
          <a:xfrm>
            <a:off x="457200" y="5195888"/>
            <a:ext cx="184150" cy="458787"/>
          </a:xfrm>
          <a:prstGeom prst="rect">
            <a:avLst/>
          </a:prstGeom>
          <a:noFill/>
          <a:ln w="9525">
            <a:noFill/>
            <a:miter lim="800000"/>
            <a:headEnd/>
            <a:tailEnd/>
          </a:ln>
        </p:spPr>
        <p:txBody>
          <a:bodyPr wrap="none" anchor="ctr">
            <a:spAutoFit/>
          </a:bodyPr>
          <a:lstStyle/>
          <a:p>
            <a:endParaRPr lang="en-US" sz="600">
              <a:cs typeface="Arial" charset="0"/>
            </a:endParaRPr>
          </a:p>
          <a:p>
            <a:pPr eaLnBrk="0" hangingPunct="0"/>
            <a:endParaRPr lang="en-US">
              <a:cs typeface="Arial" charset="0"/>
            </a:endParaRPr>
          </a:p>
        </p:txBody>
      </p:sp>
      <p:sp>
        <p:nvSpPr>
          <p:cNvPr id="63497" name="AutoShape 86"/>
          <p:cNvSpPr>
            <a:spLocks noChangeAspect="1" noChangeArrowheads="1" noTextEdit="1"/>
          </p:cNvSpPr>
          <p:nvPr/>
        </p:nvSpPr>
        <p:spPr bwMode="auto">
          <a:xfrm>
            <a:off x="1676400" y="2314575"/>
            <a:ext cx="7467600" cy="4356100"/>
          </a:xfrm>
          <a:prstGeom prst="rect">
            <a:avLst/>
          </a:prstGeom>
          <a:noFill/>
          <a:ln w="9525">
            <a:noFill/>
            <a:miter lim="800000"/>
            <a:headEnd/>
            <a:tailEnd/>
          </a:ln>
        </p:spPr>
        <p:txBody>
          <a:bodyPr/>
          <a:lstStyle/>
          <a:p>
            <a:endParaRPr lang="en-US"/>
          </a:p>
        </p:txBody>
      </p:sp>
      <p:sp>
        <p:nvSpPr>
          <p:cNvPr id="63498" name="Line 85"/>
          <p:cNvSpPr>
            <a:spLocks noChangeShapeType="1"/>
          </p:cNvSpPr>
          <p:nvPr/>
        </p:nvSpPr>
        <p:spPr bwMode="auto">
          <a:xfrm flipV="1">
            <a:off x="2609850" y="2314575"/>
            <a:ext cx="2489200" cy="2955925"/>
          </a:xfrm>
          <a:prstGeom prst="line">
            <a:avLst/>
          </a:prstGeom>
          <a:noFill/>
          <a:ln w="25400">
            <a:solidFill>
              <a:schemeClr val="bg1"/>
            </a:solidFill>
            <a:round/>
            <a:headEnd/>
            <a:tailEnd/>
          </a:ln>
        </p:spPr>
        <p:txBody>
          <a:bodyPr/>
          <a:lstStyle/>
          <a:p>
            <a:endParaRPr lang="en-US"/>
          </a:p>
        </p:txBody>
      </p:sp>
      <p:sp>
        <p:nvSpPr>
          <p:cNvPr id="63499" name="Line 84"/>
          <p:cNvSpPr>
            <a:spLocks noChangeShapeType="1"/>
          </p:cNvSpPr>
          <p:nvPr/>
        </p:nvSpPr>
        <p:spPr bwMode="auto">
          <a:xfrm flipH="1" flipV="1">
            <a:off x="5099050" y="2314575"/>
            <a:ext cx="2333625" cy="2955925"/>
          </a:xfrm>
          <a:prstGeom prst="line">
            <a:avLst/>
          </a:prstGeom>
          <a:noFill/>
          <a:ln w="25400">
            <a:solidFill>
              <a:schemeClr val="bg1"/>
            </a:solidFill>
            <a:round/>
            <a:headEnd/>
            <a:tailEnd/>
          </a:ln>
        </p:spPr>
        <p:txBody>
          <a:bodyPr/>
          <a:lstStyle/>
          <a:p>
            <a:endParaRPr lang="en-US"/>
          </a:p>
        </p:txBody>
      </p:sp>
      <p:sp>
        <p:nvSpPr>
          <p:cNvPr id="63500" name="Line 83"/>
          <p:cNvSpPr>
            <a:spLocks noChangeShapeType="1"/>
          </p:cNvSpPr>
          <p:nvPr/>
        </p:nvSpPr>
        <p:spPr bwMode="auto">
          <a:xfrm flipV="1">
            <a:off x="2609850" y="5270500"/>
            <a:ext cx="4822825" cy="0"/>
          </a:xfrm>
          <a:prstGeom prst="line">
            <a:avLst/>
          </a:prstGeom>
          <a:noFill/>
          <a:ln w="25400">
            <a:solidFill>
              <a:schemeClr val="bg1"/>
            </a:solidFill>
            <a:round/>
            <a:headEnd/>
            <a:tailEnd/>
          </a:ln>
        </p:spPr>
        <p:txBody>
          <a:bodyPr/>
          <a:lstStyle/>
          <a:p>
            <a:endParaRPr lang="en-US"/>
          </a:p>
        </p:txBody>
      </p:sp>
      <p:sp>
        <p:nvSpPr>
          <p:cNvPr id="63501" name="Line 82"/>
          <p:cNvSpPr>
            <a:spLocks noChangeShapeType="1"/>
          </p:cNvSpPr>
          <p:nvPr/>
        </p:nvSpPr>
        <p:spPr bwMode="auto">
          <a:xfrm>
            <a:off x="1831975" y="3870325"/>
            <a:ext cx="6689725" cy="1588"/>
          </a:xfrm>
          <a:prstGeom prst="line">
            <a:avLst/>
          </a:prstGeom>
          <a:noFill/>
          <a:ln w="31750">
            <a:solidFill>
              <a:srgbClr val="FFFF00"/>
            </a:solidFill>
            <a:prstDash val="sysDot"/>
            <a:round/>
            <a:headEnd/>
            <a:tailEnd/>
          </a:ln>
        </p:spPr>
        <p:txBody>
          <a:bodyPr/>
          <a:lstStyle/>
          <a:p>
            <a:endParaRPr lang="en-US"/>
          </a:p>
        </p:txBody>
      </p:sp>
      <p:sp>
        <p:nvSpPr>
          <p:cNvPr id="63502" name="Line 81"/>
          <p:cNvSpPr>
            <a:spLocks noChangeShapeType="1"/>
          </p:cNvSpPr>
          <p:nvPr/>
        </p:nvSpPr>
        <p:spPr bwMode="auto">
          <a:xfrm>
            <a:off x="1831975" y="4648200"/>
            <a:ext cx="6845300" cy="0"/>
          </a:xfrm>
          <a:prstGeom prst="line">
            <a:avLst/>
          </a:prstGeom>
          <a:noFill/>
          <a:ln w="31750">
            <a:solidFill>
              <a:srgbClr val="FFFF00"/>
            </a:solidFill>
            <a:prstDash val="sysDot"/>
            <a:round/>
            <a:headEnd/>
            <a:tailEnd/>
          </a:ln>
        </p:spPr>
        <p:txBody>
          <a:bodyPr/>
          <a:lstStyle/>
          <a:p>
            <a:endParaRPr lang="en-US"/>
          </a:p>
        </p:txBody>
      </p:sp>
      <p:sp>
        <p:nvSpPr>
          <p:cNvPr id="63503" name="Line 80"/>
          <p:cNvSpPr>
            <a:spLocks noChangeShapeType="1"/>
          </p:cNvSpPr>
          <p:nvPr/>
        </p:nvSpPr>
        <p:spPr bwMode="auto">
          <a:xfrm>
            <a:off x="1831975" y="3092450"/>
            <a:ext cx="6534150" cy="0"/>
          </a:xfrm>
          <a:prstGeom prst="line">
            <a:avLst/>
          </a:prstGeom>
          <a:noFill/>
          <a:ln w="31750">
            <a:solidFill>
              <a:srgbClr val="FFFF99"/>
            </a:solidFill>
            <a:prstDash val="sysDot"/>
            <a:round/>
            <a:headEnd/>
            <a:tailEnd/>
          </a:ln>
        </p:spPr>
        <p:txBody>
          <a:bodyPr/>
          <a:lstStyle/>
          <a:p>
            <a:endParaRPr lang="en-US"/>
          </a:p>
        </p:txBody>
      </p:sp>
      <p:sp>
        <p:nvSpPr>
          <p:cNvPr id="63504" name="Line 79"/>
          <p:cNvSpPr>
            <a:spLocks noChangeShapeType="1"/>
          </p:cNvSpPr>
          <p:nvPr/>
        </p:nvSpPr>
        <p:spPr bwMode="auto">
          <a:xfrm flipH="1">
            <a:off x="1828800" y="2314575"/>
            <a:ext cx="6534150" cy="33338"/>
          </a:xfrm>
          <a:prstGeom prst="line">
            <a:avLst/>
          </a:prstGeom>
          <a:noFill/>
          <a:ln w="31750">
            <a:solidFill>
              <a:srgbClr val="FFFF66"/>
            </a:solidFill>
            <a:prstDash val="sysDot"/>
            <a:round/>
            <a:headEnd/>
            <a:tailEnd/>
          </a:ln>
        </p:spPr>
        <p:txBody>
          <a:bodyPr/>
          <a:lstStyle/>
          <a:p>
            <a:endParaRPr lang="en-US"/>
          </a:p>
        </p:txBody>
      </p:sp>
      <p:sp>
        <p:nvSpPr>
          <p:cNvPr id="63505" name="Text Box 78"/>
          <p:cNvSpPr txBox="1">
            <a:spLocks noChangeArrowheads="1"/>
          </p:cNvSpPr>
          <p:nvPr/>
        </p:nvSpPr>
        <p:spPr bwMode="auto">
          <a:xfrm>
            <a:off x="228600" y="2667000"/>
            <a:ext cx="2667000" cy="363538"/>
          </a:xfrm>
          <a:prstGeom prst="rect">
            <a:avLst/>
          </a:prstGeom>
          <a:noFill/>
          <a:ln w="9525">
            <a:noFill/>
            <a:miter lim="800000"/>
            <a:headEnd/>
            <a:tailEnd/>
          </a:ln>
        </p:spPr>
        <p:txBody>
          <a:bodyPr/>
          <a:lstStyle/>
          <a:p>
            <a:r>
              <a:rPr lang="en-US" sz="2000" b="1">
                <a:solidFill>
                  <a:schemeClr val="bg1"/>
                </a:solidFill>
                <a:cs typeface="Times New Roman" pitchFamily="18" charset="0"/>
              </a:rPr>
              <a:t>Level 2- Eradication</a:t>
            </a:r>
            <a:endParaRPr lang="en-US" sz="2000">
              <a:solidFill>
                <a:schemeClr val="bg1"/>
              </a:solidFill>
              <a:cs typeface="Arial" charset="0"/>
            </a:endParaRPr>
          </a:p>
        </p:txBody>
      </p:sp>
      <p:sp>
        <p:nvSpPr>
          <p:cNvPr id="63506" name="Text Box 77"/>
          <p:cNvSpPr txBox="1">
            <a:spLocks noChangeArrowheads="1"/>
          </p:cNvSpPr>
          <p:nvPr/>
        </p:nvSpPr>
        <p:spPr bwMode="auto">
          <a:xfrm>
            <a:off x="228600" y="3429000"/>
            <a:ext cx="2895600" cy="363538"/>
          </a:xfrm>
          <a:prstGeom prst="rect">
            <a:avLst/>
          </a:prstGeom>
          <a:noFill/>
          <a:ln w="9525">
            <a:noFill/>
            <a:miter lim="800000"/>
            <a:headEnd/>
            <a:tailEnd/>
          </a:ln>
        </p:spPr>
        <p:txBody>
          <a:bodyPr/>
          <a:lstStyle/>
          <a:p>
            <a:r>
              <a:rPr lang="en-US" sz="2000" b="1">
                <a:solidFill>
                  <a:schemeClr val="bg1"/>
                </a:solidFill>
                <a:cs typeface="Times New Roman" pitchFamily="18" charset="0"/>
              </a:rPr>
              <a:t>Level 3- Containment</a:t>
            </a:r>
            <a:endParaRPr lang="en-US" sz="2000">
              <a:solidFill>
                <a:schemeClr val="bg1"/>
              </a:solidFill>
              <a:cs typeface="Arial" charset="0"/>
            </a:endParaRPr>
          </a:p>
        </p:txBody>
      </p:sp>
      <p:sp>
        <p:nvSpPr>
          <p:cNvPr id="63507" name="Text Box 76"/>
          <p:cNvSpPr txBox="1">
            <a:spLocks noChangeArrowheads="1"/>
          </p:cNvSpPr>
          <p:nvPr/>
        </p:nvSpPr>
        <p:spPr bwMode="auto">
          <a:xfrm>
            <a:off x="228600" y="4191000"/>
            <a:ext cx="2895600" cy="361950"/>
          </a:xfrm>
          <a:prstGeom prst="rect">
            <a:avLst/>
          </a:prstGeom>
          <a:noFill/>
          <a:ln w="9525">
            <a:noFill/>
            <a:miter lim="800000"/>
            <a:headEnd/>
            <a:tailEnd/>
          </a:ln>
        </p:spPr>
        <p:txBody>
          <a:bodyPr/>
          <a:lstStyle/>
          <a:p>
            <a:r>
              <a:rPr lang="en-US" sz="2000" b="1">
                <a:solidFill>
                  <a:schemeClr val="bg1"/>
                </a:solidFill>
                <a:cs typeface="Times New Roman" pitchFamily="18" charset="0"/>
              </a:rPr>
              <a:t>Level 4- Management</a:t>
            </a:r>
            <a:endParaRPr lang="en-US" sz="2000">
              <a:solidFill>
                <a:schemeClr val="bg1"/>
              </a:solidFill>
              <a:cs typeface="Arial" charset="0"/>
            </a:endParaRPr>
          </a:p>
        </p:txBody>
      </p:sp>
      <p:sp>
        <p:nvSpPr>
          <p:cNvPr id="63508" name="Text Box 75"/>
          <p:cNvSpPr txBox="1">
            <a:spLocks noChangeArrowheads="1"/>
          </p:cNvSpPr>
          <p:nvPr/>
        </p:nvSpPr>
        <p:spPr bwMode="auto">
          <a:xfrm>
            <a:off x="304800" y="4800600"/>
            <a:ext cx="1828800" cy="914400"/>
          </a:xfrm>
          <a:prstGeom prst="rect">
            <a:avLst/>
          </a:prstGeom>
          <a:noFill/>
          <a:ln w="9525">
            <a:noFill/>
            <a:miter lim="800000"/>
            <a:headEnd/>
            <a:tailEnd/>
          </a:ln>
        </p:spPr>
        <p:txBody>
          <a:bodyPr/>
          <a:lstStyle/>
          <a:p>
            <a:r>
              <a:rPr lang="en-US" sz="2000" b="1">
                <a:solidFill>
                  <a:schemeClr val="bg1"/>
                </a:solidFill>
                <a:cs typeface="Times New Roman" pitchFamily="18" charset="0"/>
              </a:rPr>
              <a:t>Level 5- </a:t>
            </a:r>
          </a:p>
          <a:p>
            <a:r>
              <a:rPr lang="en-US" sz="2000" b="1">
                <a:solidFill>
                  <a:schemeClr val="bg1"/>
                </a:solidFill>
                <a:cs typeface="Times New Roman" pitchFamily="18" charset="0"/>
              </a:rPr>
              <a:t>Suppression</a:t>
            </a:r>
            <a:endParaRPr lang="en-US" sz="2000">
              <a:solidFill>
                <a:schemeClr val="bg1"/>
              </a:solidFill>
              <a:cs typeface="Arial" charset="0"/>
            </a:endParaRPr>
          </a:p>
        </p:txBody>
      </p:sp>
      <p:sp>
        <p:nvSpPr>
          <p:cNvPr id="63509" name="Text Box 74"/>
          <p:cNvSpPr txBox="1">
            <a:spLocks noChangeArrowheads="1"/>
          </p:cNvSpPr>
          <p:nvPr/>
        </p:nvSpPr>
        <p:spPr bwMode="auto">
          <a:xfrm>
            <a:off x="3429000" y="5270500"/>
            <a:ext cx="3505200" cy="777875"/>
          </a:xfrm>
          <a:prstGeom prst="rect">
            <a:avLst/>
          </a:prstGeom>
          <a:noFill/>
          <a:ln w="9525">
            <a:noFill/>
            <a:miter lim="800000"/>
            <a:headEnd/>
            <a:tailEnd/>
          </a:ln>
        </p:spPr>
        <p:txBody>
          <a:bodyPr/>
          <a:lstStyle/>
          <a:p>
            <a:pPr algn="ctr"/>
            <a:r>
              <a:rPr lang="en-US" sz="2200" b="1">
                <a:solidFill>
                  <a:srgbClr val="FFFF66"/>
                </a:solidFill>
                <a:cs typeface="Times New Roman" pitchFamily="18" charset="0"/>
              </a:rPr>
              <a:t>ABUNDANCE/</a:t>
            </a:r>
          </a:p>
          <a:p>
            <a:pPr algn="ctr"/>
            <a:r>
              <a:rPr lang="en-US" sz="2200" b="1">
                <a:solidFill>
                  <a:srgbClr val="FFFF66"/>
                </a:solidFill>
                <a:cs typeface="Times New Roman" pitchFamily="18" charset="0"/>
              </a:rPr>
              <a:t>MANAGEABILITY</a:t>
            </a:r>
            <a:endParaRPr lang="en-US" sz="2200">
              <a:solidFill>
                <a:srgbClr val="FFFF66"/>
              </a:solidFill>
              <a:cs typeface="Arial" charset="0"/>
            </a:endParaRPr>
          </a:p>
        </p:txBody>
      </p:sp>
      <p:sp>
        <p:nvSpPr>
          <p:cNvPr id="63510" name="Line 73"/>
          <p:cNvSpPr>
            <a:spLocks noChangeShapeType="1"/>
          </p:cNvSpPr>
          <p:nvPr/>
        </p:nvSpPr>
        <p:spPr bwMode="auto">
          <a:xfrm>
            <a:off x="4165600" y="3403600"/>
            <a:ext cx="1866900" cy="1588"/>
          </a:xfrm>
          <a:prstGeom prst="line">
            <a:avLst/>
          </a:prstGeom>
          <a:noFill/>
          <a:ln w="19050">
            <a:solidFill>
              <a:schemeClr val="bg1"/>
            </a:solidFill>
            <a:round/>
            <a:headEnd/>
            <a:tailEnd/>
          </a:ln>
        </p:spPr>
        <p:txBody>
          <a:bodyPr/>
          <a:lstStyle/>
          <a:p>
            <a:endParaRPr lang="en-US"/>
          </a:p>
        </p:txBody>
      </p:sp>
      <p:sp>
        <p:nvSpPr>
          <p:cNvPr id="63511" name="Line 72"/>
          <p:cNvSpPr>
            <a:spLocks noChangeShapeType="1"/>
          </p:cNvSpPr>
          <p:nvPr/>
        </p:nvSpPr>
        <p:spPr bwMode="auto">
          <a:xfrm>
            <a:off x="4010025" y="3559175"/>
            <a:ext cx="2022475" cy="0"/>
          </a:xfrm>
          <a:prstGeom prst="line">
            <a:avLst/>
          </a:prstGeom>
          <a:noFill/>
          <a:ln w="19050">
            <a:solidFill>
              <a:schemeClr val="bg1"/>
            </a:solidFill>
            <a:round/>
            <a:headEnd/>
            <a:tailEnd/>
          </a:ln>
        </p:spPr>
        <p:txBody>
          <a:bodyPr/>
          <a:lstStyle/>
          <a:p>
            <a:endParaRPr lang="en-US"/>
          </a:p>
        </p:txBody>
      </p:sp>
      <p:sp>
        <p:nvSpPr>
          <p:cNvPr id="63512" name="Line 71"/>
          <p:cNvSpPr>
            <a:spLocks noChangeShapeType="1"/>
          </p:cNvSpPr>
          <p:nvPr/>
        </p:nvSpPr>
        <p:spPr bwMode="auto">
          <a:xfrm>
            <a:off x="4343400" y="3228975"/>
            <a:ext cx="1555750" cy="0"/>
          </a:xfrm>
          <a:prstGeom prst="line">
            <a:avLst/>
          </a:prstGeom>
          <a:noFill/>
          <a:ln w="19050">
            <a:solidFill>
              <a:schemeClr val="bg1"/>
            </a:solidFill>
            <a:round/>
            <a:headEnd/>
            <a:tailEnd/>
          </a:ln>
        </p:spPr>
        <p:txBody>
          <a:bodyPr/>
          <a:lstStyle/>
          <a:p>
            <a:endParaRPr lang="en-US"/>
          </a:p>
        </p:txBody>
      </p:sp>
      <p:sp>
        <p:nvSpPr>
          <p:cNvPr id="63513" name="Line 70"/>
          <p:cNvSpPr>
            <a:spLocks noChangeShapeType="1"/>
          </p:cNvSpPr>
          <p:nvPr/>
        </p:nvSpPr>
        <p:spPr bwMode="auto">
          <a:xfrm>
            <a:off x="3886200" y="3733800"/>
            <a:ext cx="2333625" cy="1588"/>
          </a:xfrm>
          <a:prstGeom prst="line">
            <a:avLst/>
          </a:prstGeom>
          <a:noFill/>
          <a:ln w="19050">
            <a:solidFill>
              <a:schemeClr val="bg1"/>
            </a:solidFill>
            <a:round/>
            <a:headEnd/>
            <a:tailEnd/>
          </a:ln>
        </p:spPr>
        <p:txBody>
          <a:bodyPr/>
          <a:lstStyle/>
          <a:p>
            <a:endParaRPr lang="en-US"/>
          </a:p>
        </p:txBody>
      </p:sp>
      <p:sp>
        <p:nvSpPr>
          <p:cNvPr id="63514" name="Text Box 69"/>
          <p:cNvSpPr txBox="1">
            <a:spLocks noChangeArrowheads="1"/>
          </p:cNvSpPr>
          <p:nvPr/>
        </p:nvSpPr>
        <p:spPr bwMode="auto">
          <a:xfrm>
            <a:off x="6188075" y="3092450"/>
            <a:ext cx="1866900" cy="622300"/>
          </a:xfrm>
          <a:prstGeom prst="rect">
            <a:avLst/>
          </a:prstGeom>
          <a:noFill/>
          <a:ln w="9525">
            <a:noFill/>
            <a:miter lim="800000"/>
            <a:headEnd/>
            <a:tailEnd/>
          </a:ln>
        </p:spPr>
        <p:txBody>
          <a:bodyPr/>
          <a:lstStyle/>
          <a:p>
            <a:pPr algn="ctr"/>
            <a:r>
              <a:rPr lang="en-US" b="1">
                <a:solidFill>
                  <a:schemeClr val="bg1"/>
                </a:solidFill>
                <a:cs typeface="Times New Roman" pitchFamily="18" charset="0"/>
              </a:rPr>
              <a:t>Prioritization by PAF score</a:t>
            </a:r>
            <a:endParaRPr lang="en-US">
              <a:solidFill>
                <a:schemeClr val="bg1"/>
              </a:solidFill>
              <a:cs typeface="Arial" charset="0"/>
            </a:endParaRPr>
          </a:p>
        </p:txBody>
      </p:sp>
      <p:sp>
        <p:nvSpPr>
          <p:cNvPr id="63515" name="Text Box 88"/>
          <p:cNvSpPr txBox="1">
            <a:spLocks noChangeArrowheads="1"/>
          </p:cNvSpPr>
          <p:nvPr/>
        </p:nvSpPr>
        <p:spPr bwMode="auto">
          <a:xfrm>
            <a:off x="228600" y="1905000"/>
            <a:ext cx="3200400" cy="428625"/>
          </a:xfrm>
          <a:prstGeom prst="rect">
            <a:avLst/>
          </a:prstGeom>
          <a:noFill/>
          <a:ln w="9525">
            <a:noFill/>
            <a:miter lim="800000"/>
            <a:headEnd/>
            <a:tailEnd/>
          </a:ln>
        </p:spPr>
        <p:txBody>
          <a:bodyPr/>
          <a:lstStyle/>
          <a:p>
            <a:pPr eaLnBrk="0" hangingPunct="0"/>
            <a:r>
              <a:rPr lang="en-US" sz="2000" b="1">
                <a:solidFill>
                  <a:schemeClr val="bg1"/>
                </a:solidFill>
                <a:cs typeface="Times New Roman" pitchFamily="18" charset="0"/>
              </a:rPr>
              <a:t>Level</a:t>
            </a:r>
            <a:r>
              <a:rPr lang="en-US" b="1">
                <a:solidFill>
                  <a:schemeClr val="bg1"/>
                </a:solidFill>
                <a:cs typeface="Times New Roman" pitchFamily="18" charset="0"/>
              </a:rPr>
              <a:t> </a:t>
            </a:r>
            <a:r>
              <a:rPr lang="en-US" sz="2000" b="1">
                <a:solidFill>
                  <a:schemeClr val="bg1"/>
                </a:solidFill>
                <a:cs typeface="Times New Roman" pitchFamily="18" charset="0"/>
              </a:rPr>
              <a:t>1- Surveillance</a:t>
            </a:r>
            <a:endParaRPr lang="en-US" sz="2000" b="1">
              <a:solidFill>
                <a:schemeClr val="bg1"/>
              </a:solidFill>
              <a:cs typeface="Arial" charset="0"/>
            </a:endParaRPr>
          </a:p>
        </p:txBody>
      </p:sp>
      <p:sp>
        <p:nvSpPr>
          <p:cNvPr id="283735" name="Text Box 87"/>
          <p:cNvSpPr txBox="1">
            <a:spLocks noChangeArrowheads="1"/>
          </p:cNvSpPr>
          <p:nvPr/>
        </p:nvSpPr>
        <p:spPr bwMode="auto">
          <a:xfrm>
            <a:off x="4191000" y="1857375"/>
            <a:ext cx="1981200" cy="381000"/>
          </a:xfrm>
          <a:prstGeom prst="rect">
            <a:avLst/>
          </a:prstGeom>
          <a:noFill/>
          <a:ln w="15875">
            <a:noFill/>
            <a:miter lim="800000"/>
            <a:headEnd/>
            <a:tailEnd/>
          </a:ln>
        </p:spPr>
        <p:txBody>
          <a:bodyPr/>
          <a:lstStyle/>
          <a:p>
            <a:pPr>
              <a:defRPr/>
            </a:pPr>
            <a:r>
              <a:rPr lang="en-US" b="1">
                <a:solidFill>
                  <a:schemeClr val="bg1"/>
                </a:solidFill>
                <a:effectLst>
                  <a:outerShdw blurRad="38100" dist="38100" dir="2700000" algn="tl">
                    <a:srgbClr val="000000"/>
                  </a:outerShdw>
                </a:effectLst>
                <a:cs typeface="Times New Roman" pitchFamily="18" charset="0"/>
              </a:rPr>
              <a:t>(ERADICATED)</a:t>
            </a:r>
            <a:endParaRPr lang="en-US">
              <a:solidFill>
                <a:schemeClr val="bg1"/>
              </a:solidFill>
              <a:cs typeface="Arial" charset="0"/>
            </a:endParaRPr>
          </a:p>
        </p:txBody>
      </p:sp>
      <p:sp>
        <p:nvSpPr>
          <p:cNvPr id="63517" name="Rectangle 89"/>
          <p:cNvSpPr>
            <a:spLocks noChangeArrowheads="1"/>
          </p:cNvSpPr>
          <p:nvPr/>
        </p:nvSpPr>
        <p:spPr bwMode="auto">
          <a:xfrm>
            <a:off x="0" y="1036638"/>
            <a:ext cx="184150" cy="366712"/>
          </a:xfrm>
          <a:prstGeom prst="rect">
            <a:avLst/>
          </a:prstGeom>
          <a:noFill/>
          <a:ln w="9525">
            <a:noFill/>
            <a:miter lim="800000"/>
            <a:headEnd/>
            <a:tailEnd/>
          </a:ln>
        </p:spPr>
        <p:txBody>
          <a:bodyPr wrap="none" anchor="ctr">
            <a:spAutoFit/>
          </a:bodyPr>
          <a:lstStyle/>
          <a:p>
            <a:endParaRPr lang="en-US">
              <a:cs typeface="Arial" charset="0"/>
            </a:endParaRPr>
          </a:p>
        </p:txBody>
      </p:sp>
      <p:sp>
        <p:nvSpPr>
          <p:cNvPr id="63518" name="Rectangle 90"/>
          <p:cNvSpPr>
            <a:spLocks noChangeArrowheads="1"/>
          </p:cNvSpPr>
          <p:nvPr/>
        </p:nvSpPr>
        <p:spPr bwMode="auto">
          <a:xfrm>
            <a:off x="0" y="1233488"/>
            <a:ext cx="184150" cy="733425"/>
          </a:xfrm>
          <a:prstGeom prst="rect">
            <a:avLst/>
          </a:prstGeom>
          <a:noFill/>
          <a:ln w="9525">
            <a:noFill/>
            <a:miter lim="800000"/>
            <a:headEnd/>
            <a:tailEnd/>
          </a:ln>
        </p:spPr>
        <p:txBody>
          <a:bodyPr wrap="none" anchor="ctr">
            <a:spAutoFit/>
          </a:bodyPr>
          <a:lstStyle/>
          <a:p>
            <a:r>
              <a:rPr lang="en-US" sz="600">
                <a:cs typeface="Arial" charset="0"/>
              </a:rPr>
              <a:t/>
            </a:r>
            <a:br>
              <a:rPr lang="en-US" sz="600">
                <a:cs typeface="Arial" charset="0"/>
              </a:rPr>
            </a:br>
            <a:endParaRPr lang="en-US">
              <a:cs typeface="Arial" charset="0"/>
            </a:endParaRPr>
          </a:p>
          <a:p>
            <a:pPr eaLnBrk="0" hangingPunct="0"/>
            <a:endParaRPr lang="en-US">
              <a:cs typeface="Arial" charset="0"/>
            </a:endParaRPr>
          </a:p>
        </p:txBody>
      </p:sp>
      <p:sp>
        <p:nvSpPr>
          <p:cNvPr id="63519" name="Rectangle 97"/>
          <p:cNvSpPr>
            <a:spLocks noChangeArrowheads="1"/>
          </p:cNvSpPr>
          <p:nvPr/>
        </p:nvSpPr>
        <p:spPr bwMode="auto">
          <a:xfrm>
            <a:off x="457200" y="5195888"/>
            <a:ext cx="184150" cy="458787"/>
          </a:xfrm>
          <a:prstGeom prst="rect">
            <a:avLst/>
          </a:prstGeom>
          <a:noFill/>
          <a:ln w="9525">
            <a:noFill/>
            <a:miter lim="800000"/>
            <a:headEnd/>
            <a:tailEnd/>
          </a:ln>
        </p:spPr>
        <p:txBody>
          <a:bodyPr wrap="none" anchor="ctr">
            <a:spAutoFit/>
          </a:bodyPr>
          <a:lstStyle/>
          <a:p>
            <a:endParaRPr lang="en-US" sz="600">
              <a:cs typeface="Arial" charset="0"/>
            </a:endParaRPr>
          </a:p>
          <a:p>
            <a:pPr eaLnBrk="0" hangingPunct="0"/>
            <a:endParaRPr lang="en-US">
              <a:cs typeface="Arial" charset="0"/>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ctrTitle" idx="4294967295"/>
          </p:nvPr>
        </p:nvSpPr>
        <p:spPr>
          <a:xfrm>
            <a:off x="381000" y="0"/>
            <a:ext cx="8382000" cy="860425"/>
          </a:xfrm>
        </p:spPr>
        <p:txBody>
          <a:bodyPr/>
          <a:lstStyle/>
          <a:p>
            <a:pPr eaLnBrk="1" hangingPunct="1"/>
            <a:r>
              <a:rPr lang="en-US" altLang="ko-KR" sz="3200" b="1" smtClean="0">
                <a:solidFill>
                  <a:schemeClr val="bg1"/>
                </a:solidFill>
                <a:ea typeface="굴림" pitchFamily="34" charset="-127"/>
              </a:rPr>
              <a:t>Level 2 - Eradication (region-wide)</a:t>
            </a:r>
            <a:endParaRPr lang="en-US" sz="3200" b="1" smtClean="0">
              <a:solidFill>
                <a:schemeClr val="bg1"/>
              </a:solidFill>
            </a:endParaRPr>
          </a:p>
        </p:txBody>
      </p:sp>
      <p:sp>
        <p:nvSpPr>
          <p:cNvPr id="66563" name="Rectangle 3"/>
          <p:cNvSpPr>
            <a:spLocks noGrp="1" noChangeArrowheads="1"/>
          </p:cNvSpPr>
          <p:nvPr>
            <p:ph type="subTitle" idx="4294967295"/>
          </p:nvPr>
        </p:nvSpPr>
        <p:spPr>
          <a:xfrm>
            <a:off x="304800" y="838200"/>
            <a:ext cx="8610600" cy="5791200"/>
          </a:xfrm>
        </p:spPr>
        <p:txBody>
          <a:bodyPr/>
          <a:lstStyle/>
          <a:p>
            <a:pPr marL="609600" indent="-609600" eaLnBrk="1" hangingPunct="1">
              <a:lnSpc>
                <a:spcPct val="80000"/>
              </a:lnSpc>
              <a:buFontTx/>
              <a:buNone/>
            </a:pPr>
            <a:r>
              <a:rPr lang="en-US" altLang="ko-KR" sz="2400" b="1" smtClean="0">
                <a:solidFill>
                  <a:schemeClr val="bg1"/>
                </a:solidFill>
                <a:ea typeface="굴림" pitchFamily="34" charset="-127"/>
              </a:rPr>
              <a:t>Description:</a:t>
            </a:r>
            <a:r>
              <a:rPr lang="en-US" altLang="ko-KR" sz="2000" b="1" smtClean="0">
                <a:solidFill>
                  <a:schemeClr val="bg1"/>
                </a:solidFill>
                <a:ea typeface="굴림" pitchFamily="34" charset="-127"/>
              </a:rPr>
              <a:t> Species has very limited distribution.</a:t>
            </a:r>
          </a:p>
          <a:p>
            <a:pPr marL="609600" indent="-609600" eaLnBrk="1" hangingPunct="1">
              <a:lnSpc>
                <a:spcPct val="80000"/>
              </a:lnSpc>
              <a:spcBef>
                <a:spcPct val="50000"/>
              </a:spcBef>
              <a:buFontTx/>
              <a:buNone/>
            </a:pPr>
            <a:r>
              <a:rPr lang="en-US" altLang="ko-KR" sz="2400" b="1" smtClean="0">
                <a:solidFill>
                  <a:schemeClr val="bg1"/>
                </a:solidFill>
                <a:ea typeface="굴림" pitchFamily="34" charset="-127"/>
              </a:rPr>
              <a:t>Goal: </a:t>
            </a:r>
            <a:r>
              <a:rPr lang="en-US" altLang="ko-KR" sz="2000" b="1" smtClean="0">
                <a:solidFill>
                  <a:schemeClr val="bg1"/>
                </a:solidFill>
                <a:ea typeface="굴림" pitchFamily="34" charset="-127"/>
              </a:rPr>
              <a:t>Eradication with regionally coordinated program.</a:t>
            </a:r>
          </a:p>
          <a:p>
            <a:pPr marL="609600" indent="-609600" eaLnBrk="1" hangingPunct="1">
              <a:lnSpc>
                <a:spcPct val="80000"/>
              </a:lnSpc>
              <a:spcBef>
                <a:spcPct val="50000"/>
              </a:spcBef>
              <a:buFontTx/>
              <a:buNone/>
            </a:pPr>
            <a:r>
              <a:rPr lang="en-US" altLang="ko-KR" sz="2400" b="1" smtClean="0">
                <a:solidFill>
                  <a:schemeClr val="bg1"/>
                </a:solidFill>
                <a:ea typeface="굴림" pitchFamily="34" charset="-127"/>
              </a:rPr>
              <a:t>Recommendations:</a:t>
            </a:r>
            <a:r>
              <a:rPr lang="en-US" altLang="ko-KR" sz="2000" b="1" smtClean="0">
                <a:solidFill>
                  <a:schemeClr val="bg1"/>
                </a:solidFill>
                <a:ea typeface="굴림" pitchFamily="34" charset="-127"/>
              </a:rPr>
              <a:t> </a:t>
            </a:r>
          </a:p>
          <a:p>
            <a:pPr marL="609600" indent="-609600" eaLnBrk="1" hangingPunct="1">
              <a:lnSpc>
                <a:spcPct val="80000"/>
              </a:lnSpc>
              <a:spcBef>
                <a:spcPct val="50000"/>
              </a:spcBef>
              <a:buFontTx/>
              <a:buAutoNum type="arabicParenR"/>
            </a:pPr>
            <a:r>
              <a:rPr lang="en-US" altLang="ko-KR" sz="2000" b="1" smtClean="0">
                <a:solidFill>
                  <a:schemeClr val="bg1"/>
                </a:solidFill>
                <a:ea typeface="굴림" pitchFamily="34" charset="-127"/>
              </a:rPr>
              <a:t>Develop aggressive and coordinated eradication programs.</a:t>
            </a:r>
            <a:endParaRPr lang="en-US" altLang="ko-KR" sz="2000" smtClean="0">
              <a:solidFill>
                <a:schemeClr val="bg1"/>
              </a:solidFill>
              <a:ea typeface="굴림" pitchFamily="34" charset="-127"/>
            </a:endParaRPr>
          </a:p>
          <a:p>
            <a:pPr marL="609600" indent="-609600" eaLnBrk="1" hangingPunct="1">
              <a:lnSpc>
                <a:spcPct val="80000"/>
              </a:lnSpc>
              <a:spcBef>
                <a:spcPct val="50000"/>
              </a:spcBef>
              <a:buFontTx/>
              <a:buAutoNum type="arabicParenR"/>
            </a:pPr>
            <a:r>
              <a:rPr lang="en-US" altLang="ko-KR" sz="2000" b="1" smtClean="0">
                <a:solidFill>
                  <a:schemeClr val="bg1"/>
                </a:solidFill>
                <a:ea typeface="굴림" pitchFamily="34" charset="-127"/>
              </a:rPr>
              <a:t>Implement initial eradication projects that bring projects to within the management capacity of existing reserves.</a:t>
            </a:r>
            <a:r>
              <a:rPr lang="en-US" altLang="ko-KR" sz="2000" smtClean="0">
                <a:solidFill>
                  <a:schemeClr val="bg1"/>
                </a:solidFill>
                <a:ea typeface="굴림" pitchFamily="34" charset="-127"/>
              </a:rPr>
              <a:t> </a:t>
            </a:r>
          </a:p>
          <a:p>
            <a:pPr marL="609600" indent="-609600" eaLnBrk="1" hangingPunct="1">
              <a:lnSpc>
                <a:spcPct val="80000"/>
              </a:lnSpc>
              <a:spcBef>
                <a:spcPct val="50000"/>
              </a:spcBef>
              <a:buFontTx/>
              <a:buAutoNum type="arabicParenR"/>
            </a:pPr>
            <a:r>
              <a:rPr lang="en-US" altLang="ko-KR" sz="2000" b="1" smtClean="0">
                <a:solidFill>
                  <a:schemeClr val="bg1"/>
                </a:solidFill>
                <a:ea typeface="굴림" pitchFamily="34" charset="-127"/>
              </a:rPr>
              <a:t>Monitor past eradication sites.</a:t>
            </a:r>
          </a:p>
          <a:p>
            <a:pPr marL="609600" indent="-609600" eaLnBrk="1" hangingPunct="1">
              <a:lnSpc>
                <a:spcPct val="80000"/>
              </a:lnSpc>
              <a:spcBef>
                <a:spcPct val="50000"/>
              </a:spcBef>
              <a:buFontTx/>
              <a:buAutoNum type="arabicParenR"/>
            </a:pPr>
            <a:r>
              <a:rPr lang="en-US" altLang="ko-KR" sz="2000" b="1" smtClean="0">
                <a:solidFill>
                  <a:schemeClr val="bg1"/>
                </a:solidFill>
                <a:ea typeface="굴림" pitchFamily="34" charset="-127"/>
              </a:rPr>
              <a:t>Maintain occurrence database.</a:t>
            </a:r>
          </a:p>
          <a:p>
            <a:pPr marL="609600" indent="-609600" eaLnBrk="1" hangingPunct="1">
              <a:lnSpc>
                <a:spcPct val="80000"/>
              </a:lnSpc>
              <a:spcBef>
                <a:spcPct val="50000"/>
              </a:spcBef>
              <a:buFontTx/>
              <a:buAutoNum type="arabicParenR"/>
            </a:pPr>
            <a:r>
              <a:rPr lang="en-US" altLang="ko-KR" sz="2000" b="1" smtClean="0">
                <a:solidFill>
                  <a:schemeClr val="bg1"/>
                </a:solidFill>
                <a:ea typeface="굴림" pitchFamily="34" charset="-127"/>
              </a:rPr>
              <a:t>Coordinate early detection program and respond to new populations.</a:t>
            </a:r>
          </a:p>
          <a:p>
            <a:pPr marL="609600" indent="-609600" eaLnBrk="1" hangingPunct="1">
              <a:lnSpc>
                <a:spcPct val="80000"/>
              </a:lnSpc>
              <a:spcBef>
                <a:spcPct val="50000"/>
              </a:spcBef>
              <a:buFontTx/>
              <a:buAutoNum type="arabicParenR"/>
            </a:pPr>
            <a:r>
              <a:rPr lang="en-US" altLang="ko-KR" sz="2000" b="1" smtClean="0">
                <a:solidFill>
                  <a:schemeClr val="bg1"/>
                </a:solidFill>
                <a:ea typeface="굴림" pitchFamily="34" charset="-127"/>
              </a:rPr>
              <a:t>Update existing PAFs and review and develop new PAFs for additional species.</a:t>
            </a:r>
          </a:p>
          <a:p>
            <a:pPr marL="609600" indent="-609600" eaLnBrk="1" hangingPunct="1">
              <a:lnSpc>
                <a:spcPct val="80000"/>
              </a:lnSpc>
              <a:spcBef>
                <a:spcPct val="50000"/>
              </a:spcBef>
              <a:buFontTx/>
              <a:buAutoNum type="arabicParenR"/>
            </a:pPr>
            <a:r>
              <a:rPr lang="en-US" altLang="ko-KR" sz="2000" b="1" smtClean="0">
                <a:solidFill>
                  <a:schemeClr val="bg1"/>
                </a:solidFill>
                <a:ea typeface="굴림" pitchFamily="34" charset="-127"/>
              </a:rPr>
              <a:t>Educate managers and crews on BMPs.</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graphicFrame>
        <p:nvGraphicFramePr>
          <p:cNvPr id="304690" name="Group 562"/>
          <p:cNvGraphicFramePr>
            <a:graphicFrameLocks noGrp="1"/>
          </p:cNvGraphicFramePr>
          <p:nvPr>
            <p:ph idx="4294967295"/>
          </p:nvPr>
        </p:nvGraphicFramePr>
        <p:xfrm>
          <a:off x="0" y="0"/>
          <a:ext cx="9144000" cy="6858000"/>
        </p:xfrm>
        <a:graphic>
          <a:graphicData uri="http://schemas.openxmlformats.org/drawingml/2006/table">
            <a:tbl>
              <a:tblPr/>
              <a:tblGrid>
                <a:gridCol w="2266950"/>
                <a:gridCol w="1662113"/>
                <a:gridCol w="1209675"/>
                <a:gridCol w="1284287"/>
                <a:gridCol w="1209675"/>
                <a:gridCol w="1511300"/>
              </a:tblGrid>
              <a:tr h="9540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rPr>
                        <a:t>Scientific Name</a:t>
                      </a:r>
                      <a:endParaRPr kumimoji="0" lang="en-US" sz="1600" b="1" i="0" u="none" strike="noStrike" cap="none" normalizeH="0" baseline="0" smtClean="0">
                        <a:ln>
                          <a:noFill/>
                        </a:ln>
                        <a:solidFill>
                          <a:schemeClr val="tx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3F3"/>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smtClean="0">
                          <a:ln>
                            <a:noFill/>
                          </a:ln>
                          <a:solidFill>
                            <a:schemeClr val="tx1"/>
                          </a:solidFill>
                          <a:effectLst/>
                          <a:latin typeface="Arial" charset="0"/>
                          <a:ea typeface="굴림" pitchFamily="34" charset="-127"/>
                          <a:cs typeface="Times New Roman" pitchFamily="18" charset="0"/>
                        </a:rPr>
                        <a:t>Common Name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3F3"/>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smtClean="0">
                          <a:ln>
                            <a:noFill/>
                          </a:ln>
                          <a:solidFill>
                            <a:schemeClr val="tx1"/>
                          </a:solidFill>
                          <a:effectLst/>
                          <a:latin typeface="Arial" charset="0"/>
                          <a:ea typeface="굴림" pitchFamily="34" charset="-127"/>
                          <a:cs typeface="Times New Roman" pitchFamily="18" charset="0"/>
                        </a:rPr>
                        <a:t>Regional</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smtClean="0">
                          <a:ln>
                            <a:noFill/>
                          </a:ln>
                          <a:solidFill>
                            <a:schemeClr val="tx1"/>
                          </a:solidFill>
                          <a:effectLst/>
                          <a:latin typeface="Arial" charset="0"/>
                          <a:ea typeface="굴림" pitchFamily="34" charset="-127"/>
                          <a:cs typeface="Times New Roman" pitchFamily="18" charset="0"/>
                        </a:rPr>
                        <a:t>Priority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3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rPr>
                        <a:t>San Diego PAF score</a:t>
                      </a:r>
                      <a:endParaRPr kumimoji="0" lang="en-US" sz="1600" b="1" i="0" u="none" strike="noStrike" cap="none" normalizeH="0" baseline="0" smtClean="0">
                        <a:ln>
                          <a:noFill/>
                        </a:ln>
                        <a:solidFill>
                          <a:schemeClr val="tx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3F3"/>
                    </a:solidFill>
                  </a:tcPr>
                </a:tc>
                <a:tc>
                  <a:txBody>
                    <a:bodyPr/>
                    <a:lstStyle/>
                    <a:p>
                      <a:pPr marL="508000" marR="0" lvl="0" indent="-5080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rPr>
                        <a:t># of</a:t>
                      </a:r>
                    </a:p>
                    <a:p>
                      <a:pPr marL="508000" marR="0" lvl="0" indent="-5080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rPr>
                        <a:t>Sites</a:t>
                      </a:r>
                      <a:endParaRPr kumimoji="0" lang="en-US" sz="1600" b="1" i="0" u="none" strike="noStrike" cap="none" normalizeH="0" baseline="0" smtClean="0">
                        <a:ln>
                          <a:noFill/>
                        </a:ln>
                        <a:solidFill>
                          <a:schemeClr val="tx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3F3"/>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rPr>
                        <a:t>Control</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rPr>
                        <a:t>Effort</a:t>
                      </a:r>
                      <a:endParaRPr kumimoji="0" lang="en-US" sz="1600" b="1" i="0" u="none" strike="noStrike" cap="none" normalizeH="0" baseline="0" smtClean="0">
                        <a:ln>
                          <a:noFill/>
                        </a:ln>
                        <a:solidFill>
                          <a:schemeClr val="tx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3F3"/>
                    </a:solidFill>
                  </a:tcPr>
                </a:tc>
              </a:tr>
              <a:tr h="5699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1" u="none" strike="noStrike" cap="none" normalizeH="0" baseline="0" smtClean="0">
                          <a:ln>
                            <a:noFill/>
                          </a:ln>
                          <a:solidFill>
                            <a:schemeClr val="bg1"/>
                          </a:solidFill>
                          <a:effectLst/>
                          <a:latin typeface="Arial" charset="0"/>
                          <a:ea typeface="굴림" pitchFamily="34" charset="-127"/>
                          <a:cs typeface="Times New Roman" pitchFamily="18" charset="0"/>
                        </a:rPr>
                        <a:t>Aegilops</a:t>
                      </a:r>
                      <a:r>
                        <a:rPr kumimoji="0" lang="en-US" altLang="ko-KR" sz="1400" b="1" i="0" u="none" strike="noStrike" cap="none" normalizeH="0" baseline="0" smtClean="0">
                          <a:ln>
                            <a:noFill/>
                          </a:ln>
                          <a:solidFill>
                            <a:schemeClr val="bg1"/>
                          </a:solidFill>
                          <a:effectLst/>
                          <a:latin typeface="Arial" charset="0"/>
                          <a:ea typeface="굴림" pitchFamily="34" charset="-127"/>
                          <a:cs typeface="Times New Roman" pitchFamily="18" charset="0"/>
                        </a:rPr>
                        <a:t> </a:t>
                      </a:r>
                      <a:r>
                        <a:rPr kumimoji="0" lang="en-US" altLang="ko-KR" sz="1400" b="1" i="1" u="none" strike="noStrike" cap="none" normalizeH="0" baseline="0" smtClean="0">
                          <a:ln>
                            <a:noFill/>
                          </a:ln>
                          <a:solidFill>
                            <a:schemeClr val="bg1"/>
                          </a:solidFill>
                          <a:effectLst/>
                          <a:latin typeface="Arial" charset="0"/>
                          <a:ea typeface="굴림" pitchFamily="34" charset="-127"/>
                          <a:cs typeface="Times New Roman" pitchFamily="18" charset="0"/>
                        </a:rPr>
                        <a:t>triuncialis</a:t>
                      </a:r>
                      <a:endParaRPr kumimoji="0" lang="en-US" altLang="ko-KR" sz="14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Barbed goat grass</a:t>
                      </a:r>
                      <a:endParaRPr kumimoji="0" lang="en-US" altLang="ko-KR" sz="14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High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Not reviewed</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1</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Small</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4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bg1"/>
                          </a:solidFill>
                          <a:effectLst/>
                          <a:latin typeface="Arial" charset="0"/>
                          <a:cs typeface="Times New Roman" pitchFamily="18" charset="0"/>
                        </a:rPr>
                        <a:t>Ageratina adenophora</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Eupatory</a:t>
                      </a:r>
                      <a:endParaRPr kumimoji="0" lang="en-US" altLang="ko-KR" sz="14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High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5.4</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2</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Small</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02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bg1"/>
                          </a:solidFill>
                          <a:effectLst/>
                          <a:latin typeface="Arial" charset="0"/>
                          <a:cs typeface="Times New Roman" pitchFamily="18" charset="0"/>
                        </a:rPr>
                        <a:t>Carrichtera annua</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Ward’s weed</a:t>
                      </a:r>
                      <a:endParaRPr kumimoji="0" lang="en-US" altLang="ko-KR" sz="14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High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4.2</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3</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Small</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65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bg1"/>
                          </a:solidFill>
                          <a:effectLst/>
                          <a:latin typeface="Arial" charset="0"/>
                          <a:cs typeface="Times New Roman" pitchFamily="18" charset="0"/>
                        </a:rPr>
                        <a:t>Centaurea calcitrapa</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Purple star thistle</a:t>
                      </a:r>
                      <a:endParaRPr kumimoji="0" lang="en-US" altLang="ko-KR" sz="14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Low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2.8</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1</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Small</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1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bg1"/>
                          </a:solidFill>
                          <a:effectLst/>
                          <a:latin typeface="Arial" charset="0"/>
                          <a:cs typeface="Times New Roman" pitchFamily="18" charset="0"/>
                        </a:rPr>
                        <a:t>Centaurea solstitialis</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Yellow star thistle</a:t>
                      </a:r>
                      <a:endParaRPr kumimoji="0" lang="en-US" altLang="ko-KR" sz="14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High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5.9</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18</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Moderate</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175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bg1"/>
                          </a:solidFill>
                          <a:effectLst/>
                          <a:latin typeface="Arial" charset="0"/>
                          <a:cs typeface="Times New Roman" pitchFamily="18" charset="0"/>
                        </a:rPr>
                        <a:t>Centaurea stoebe </a:t>
                      </a:r>
                      <a:r>
                        <a:rPr kumimoji="0" lang="en-US" sz="1400" b="1" i="0" u="none" strike="noStrike" cap="none" normalizeH="0" baseline="0" smtClean="0">
                          <a:ln>
                            <a:noFill/>
                          </a:ln>
                          <a:solidFill>
                            <a:schemeClr val="bg1"/>
                          </a:solidFill>
                          <a:effectLst/>
                          <a:latin typeface="Arial" charset="0"/>
                          <a:cs typeface="Times New Roman" pitchFamily="18" charset="0"/>
                        </a:rPr>
                        <a:t>ssp.</a:t>
                      </a:r>
                      <a:r>
                        <a:rPr kumimoji="0" lang="en-US" sz="1400" b="1" i="1" u="none" strike="noStrike" cap="none" normalizeH="0" baseline="0" smtClean="0">
                          <a:ln>
                            <a:noFill/>
                          </a:ln>
                          <a:solidFill>
                            <a:schemeClr val="bg1"/>
                          </a:solidFill>
                          <a:effectLst/>
                          <a:latin typeface="Arial" charset="0"/>
                          <a:cs typeface="Times New Roman" pitchFamily="18" charset="0"/>
                        </a:rPr>
                        <a:t> micranthus</a:t>
                      </a:r>
                      <a:r>
                        <a:rPr kumimoji="0" lang="en-US" sz="1400" b="1" i="0" u="none" strike="noStrike" cap="none" normalizeH="0" baseline="30000" smtClean="0">
                          <a:ln>
                            <a:noFill/>
                          </a:ln>
                          <a:solidFill>
                            <a:schemeClr val="bg1"/>
                          </a:solidFill>
                          <a:effectLst/>
                          <a:latin typeface="Arial" charset="0"/>
                          <a:cs typeface="Times New Roman" pitchFamily="18" charset="0"/>
                        </a:rPr>
                        <a:t>1</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Spotted knapweed</a:t>
                      </a:r>
                      <a:endParaRPr kumimoji="0" lang="en-US" altLang="ko-KR" sz="14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Medium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6.0</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4</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Small</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1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bg1"/>
                          </a:solidFill>
                          <a:effectLst/>
                          <a:latin typeface="Arial" charset="0"/>
                          <a:cs typeface="Times New Roman" pitchFamily="18" charset="0"/>
                        </a:rPr>
                        <a:t>Elymus caput-medusae</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Medusahead</a:t>
                      </a:r>
                      <a:endParaRPr kumimoji="0" lang="en-US" altLang="ko-KR" sz="14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Very high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6.1</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6</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Large</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434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bg1"/>
                          </a:solidFill>
                          <a:effectLst/>
                          <a:latin typeface="Arial" charset="0"/>
                          <a:cs typeface="Times New Roman" pitchFamily="18" charset="0"/>
                        </a:rPr>
                        <a:t>Genista monspessulana</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French broom</a:t>
                      </a:r>
                      <a:endParaRPr kumimoji="0" lang="en-US" altLang="ko-KR" sz="14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Very high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6.9</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5</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Moderate</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159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bg1"/>
                          </a:solidFill>
                          <a:effectLst/>
                          <a:latin typeface="Arial" charset="0"/>
                          <a:cs typeface="Times New Roman" pitchFamily="18" charset="0"/>
                        </a:rPr>
                        <a:t>Hypericum canariense</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Canary Island</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St. John’s wort</a:t>
                      </a:r>
                      <a:endParaRPr kumimoji="0" lang="en-US" altLang="ko-KR" sz="14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High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5.9</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10</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Large</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431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bg1"/>
                          </a:solidFill>
                          <a:effectLst/>
                          <a:latin typeface="Arial" charset="0"/>
                          <a:cs typeface="Times New Roman" pitchFamily="18" charset="0"/>
                        </a:rPr>
                        <a:t>Iris pseudacorus</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Yellow flag iris</a:t>
                      </a:r>
                      <a:endParaRPr kumimoji="0" lang="en-US" altLang="ko-KR" sz="14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High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5.6</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6</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Small</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4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bg1"/>
                          </a:solidFill>
                          <a:effectLst/>
                          <a:latin typeface="Arial" charset="0"/>
                          <a:cs typeface="Times New Roman" pitchFamily="18" charset="0"/>
                        </a:rPr>
                        <a:t>Lythrum salicaria</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Purple loosestrife</a:t>
                      </a:r>
                      <a:endParaRPr kumimoji="0" lang="en-US" altLang="ko-KR" sz="14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Very high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8.1</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2</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Small</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4333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bg1"/>
                          </a:solidFill>
                          <a:effectLst/>
                          <a:latin typeface="Arial" charset="0"/>
                          <a:cs typeface="Times New Roman" pitchFamily="18" charset="0"/>
                        </a:rPr>
                        <a:t>Retama monosperma</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Bridal broom</a:t>
                      </a:r>
                      <a:endParaRPr kumimoji="0" lang="en-US" altLang="ko-KR" sz="14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Very high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6.4</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5</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bg1"/>
                          </a:solidFill>
                          <a:effectLst/>
                          <a:latin typeface="Times New Roman" pitchFamily="18" charset="0"/>
                          <a:cs typeface="Times New Roman" pitchFamily="18" charset="0"/>
                        </a:rPr>
                        <a:t>Moderate</a:t>
                      </a:r>
                      <a:endParaRPr kumimoji="0" lang="en-US" sz="14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70658" name="Picture 3" descr="CISJW florida can 5-09 3.JPG"/>
          <p:cNvPicPr>
            <a:picLocks noChangeAspect="1"/>
          </p:cNvPicPr>
          <p:nvPr/>
        </p:nvPicPr>
        <p:blipFill>
          <a:blip r:embed="rId3"/>
          <a:srcRect/>
          <a:stretch>
            <a:fillRect/>
          </a:stretch>
        </p:blipFill>
        <p:spPr bwMode="auto">
          <a:xfrm>
            <a:off x="4953000" y="838200"/>
            <a:ext cx="4191000" cy="3087688"/>
          </a:xfrm>
          <a:prstGeom prst="rect">
            <a:avLst/>
          </a:prstGeom>
          <a:noFill/>
          <a:ln w="9525">
            <a:noFill/>
            <a:miter lim="800000"/>
            <a:headEnd/>
            <a:tailEnd/>
          </a:ln>
        </p:spPr>
      </p:pic>
      <p:pic>
        <p:nvPicPr>
          <p:cNvPr id="70659" name="Picture 4" descr="CISJW florida can 5-09 1.JPG"/>
          <p:cNvPicPr>
            <a:picLocks noChangeAspect="1"/>
          </p:cNvPicPr>
          <p:nvPr/>
        </p:nvPicPr>
        <p:blipFill>
          <a:blip r:embed="rId4"/>
          <a:srcRect/>
          <a:stretch>
            <a:fillRect/>
          </a:stretch>
        </p:blipFill>
        <p:spPr bwMode="auto">
          <a:xfrm>
            <a:off x="4953000" y="3829050"/>
            <a:ext cx="4191000" cy="3028950"/>
          </a:xfrm>
          <a:prstGeom prst="rect">
            <a:avLst/>
          </a:prstGeom>
          <a:noFill/>
          <a:ln w="9525">
            <a:noFill/>
            <a:miter lim="800000"/>
            <a:headEnd/>
            <a:tailEnd/>
          </a:ln>
        </p:spPr>
      </p:pic>
      <p:pic>
        <p:nvPicPr>
          <p:cNvPr id="70660" name="Picture 8" descr="Hypericum can"/>
          <p:cNvPicPr>
            <a:picLocks noChangeAspect="1" noChangeArrowheads="1"/>
          </p:cNvPicPr>
          <p:nvPr/>
        </p:nvPicPr>
        <p:blipFill>
          <a:blip r:embed="rId5"/>
          <a:srcRect/>
          <a:stretch>
            <a:fillRect/>
          </a:stretch>
        </p:blipFill>
        <p:spPr bwMode="auto">
          <a:xfrm>
            <a:off x="0" y="838200"/>
            <a:ext cx="4953000" cy="6019800"/>
          </a:xfrm>
          <a:prstGeom prst="rect">
            <a:avLst/>
          </a:prstGeom>
          <a:noFill/>
          <a:ln w="9525">
            <a:noFill/>
            <a:miter lim="800000"/>
            <a:headEnd/>
            <a:tailEnd/>
          </a:ln>
        </p:spPr>
      </p:pic>
      <p:sp>
        <p:nvSpPr>
          <p:cNvPr id="70661" name="Rectangle 9"/>
          <p:cNvSpPr>
            <a:spLocks noChangeArrowheads="1"/>
          </p:cNvSpPr>
          <p:nvPr/>
        </p:nvSpPr>
        <p:spPr bwMode="auto">
          <a:xfrm>
            <a:off x="0" y="152400"/>
            <a:ext cx="9144000" cy="442913"/>
          </a:xfrm>
          <a:prstGeom prst="rect">
            <a:avLst/>
          </a:prstGeom>
          <a:noFill/>
          <a:ln w="9525">
            <a:noFill/>
            <a:miter lim="800000"/>
            <a:headEnd/>
            <a:tailEnd/>
          </a:ln>
        </p:spPr>
        <p:txBody>
          <a:bodyPr>
            <a:spAutoFit/>
          </a:bodyPr>
          <a:lstStyle/>
          <a:p>
            <a:pPr algn="ctr"/>
            <a:r>
              <a:rPr lang="en-US" altLang="ko-KR" sz="2300" b="1">
                <a:solidFill>
                  <a:schemeClr val="bg1"/>
                </a:solidFill>
                <a:ea typeface="굴림" pitchFamily="34" charset="-127"/>
                <a:cs typeface="Arial" charset="0"/>
              </a:rPr>
              <a:t>Level 2 Eradication: </a:t>
            </a:r>
            <a:r>
              <a:rPr lang="en-US" altLang="ko-KR" sz="2300" b="1" i="1">
                <a:solidFill>
                  <a:schemeClr val="bg1"/>
                </a:solidFill>
                <a:ea typeface="굴림" pitchFamily="34" charset="-127"/>
                <a:cs typeface="Arial" charset="0"/>
              </a:rPr>
              <a:t>Hypericum canariense</a:t>
            </a:r>
            <a:r>
              <a:rPr lang="en-US" altLang="ko-KR" sz="2300" b="1">
                <a:solidFill>
                  <a:schemeClr val="bg1"/>
                </a:solidFill>
                <a:ea typeface="굴림" pitchFamily="34" charset="-127"/>
                <a:cs typeface="Arial" charset="0"/>
              </a:rPr>
              <a:t>, SD PAF score 5.9</a:t>
            </a:r>
            <a:endParaRPr lang="en-US" sz="2300" b="1">
              <a:solidFill>
                <a:schemeClr val="bg1"/>
              </a:solidFill>
              <a:ea typeface="굴림" pitchFamily="34" charset="-127"/>
              <a:cs typeface="Arial" charset="0"/>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graphicFrame>
        <p:nvGraphicFramePr>
          <p:cNvPr id="315945" name="Group 553"/>
          <p:cNvGraphicFramePr>
            <a:graphicFrameLocks noGrp="1"/>
          </p:cNvGraphicFramePr>
          <p:nvPr>
            <p:ph idx="4294967295"/>
          </p:nvPr>
        </p:nvGraphicFramePr>
        <p:xfrm>
          <a:off x="0" y="0"/>
          <a:ext cx="9144000" cy="6858000"/>
        </p:xfrm>
        <a:graphic>
          <a:graphicData uri="http://schemas.openxmlformats.org/drawingml/2006/table">
            <a:tbl>
              <a:tblPr/>
              <a:tblGrid>
                <a:gridCol w="411163"/>
                <a:gridCol w="1554162"/>
                <a:gridCol w="1717675"/>
                <a:gridCol w="1241425"/>
                <a:gridCol w="1117600"/>
                <a:gridCol w="1741488"/>
                <a:gridCol w="1360487"/>
              </a:tblGrid>
              <a:tr h="349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smtClean="0">
                          <a:ln>
                            <a:noFill/>
                          </a:ln>
                          <a:solidFill>
                            <a:srgbClr val="000000"/>
                          </a:solidFill>
                          <a:effectLst/>
                          <a:latin typeface="Arial" charset="0"/>
                          <a:ea typeface="굴림" pitchFamily="34" charset="-127"/>
                          <a:cs typeface="Times New Roman"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3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charset="0"/>
                          <a:cs typeface="Times New Roman" pitchFamily="18" charset="0"/>
                        </a:rPr>
                        <a:t>Location</a:t>
                      </a:r>
                      <a:endParaRPr kumimoji="0" lang="en-US" sz="1600" b="1" i="0" u="none" strike="noStrike" cap="none" normalizeH="0" baseline="0" smtClean="0">
                        <a:ln>
                          <a:noFill/>
                        </a:ln>
                        <a:solidFill>
                          <a:srgbClr val="000000"/>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3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smtClean="0">
                          <a:ln>
                            <a:noFill/>
                          </a:ln>
                          <a:solidFill>
                            <a:srgbClr val="000000"/>
                          </a:solidFill>
                          <a:effectLst/>
                          <a:latin typeface="Arial" charset="0"/>
                          <a:ea typeface="굴림" pitchFamily="34" charset="-127"/>
                          <a:cs typeface="Times New Roman" pitchFamily="18" charset="0"/>
                        </a:rPr>
                        <a:t>Size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3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smtClean="0">
                          <a:ln>
                            <a:noFill/>
                          </a:ln>
                          <a:solidFill>
                            <a:srgbClr val="000000"/>
                          </a:solidFill>
                          <a:effectLst/>
                          <a:latin typeface="Arial" charset="0"/>
                          <a:ea typeface="굴림" pitchFamily="34" charset="-127"/>
                          <a:cs typeface="Times New Roman" pitchFamily="18" charset="0"/>
                        </a:rPr>
                        <a:t>Status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3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charset="0"/>
                          <a:cs typeface="Times New Roman" pitchFamily="18" charset="0"/>
                        </a:rPr>
                        <a:t>Duration</a:t>
                      </a:r>
                      <a:endParaRPr kumimoji="0" lang="en-US" sz="1600" b="1" i="0" u="none" strike="noStrike" cap="none" normalizeH="0" baseline="0" smtClean="0">
                        <a:ln>
                          <a:noFill/>
                        </a:ln>
                        <a:solidFill>
                          <a:srgbClr val="000000"/>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3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charset="0"/>
                          <a:cs typeface="Times New Roman" pitchFamily="18" charset="0"/>
                        </a:rPr>
                        <a:t>Funding Status</a:t>
                      </a:r>
                      <a:endParaRPr kumimoji="0" lang="en-US" sz="1600" b="1" i="0" u="none" strike="noStrike" cap="none" normalizeH="0" baseline="0" smtClean="0">
                        <a:ln>
                          <a:noFill/>
                        </a:ln>
                        <a:solidFill>
                          <a:srgbClr val="000000"/>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3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charset="0"/>
                          <a:cs typeface="Times New Roman" pitchFamily="18" charset="0"/>
                        </a:rPr>
                        <a:t>Lead</a:t>
                      </a:r>
                      <a:endParaRPr kumimoji="0" lang="en-US" sz="1600" b="1" i="0" u="none" strike="noStrike" cap="none" normalizeH="0" baseline="0" smtClean="0">
                        <a:ln>
                          <a:noFill/>
                        </a:ln>
                        <a:solidFill>
                          <a:srgbClr val="000000"/>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3F3"/>
                    </a:solidFill>
                  </a:tcPr>
                </a:tc>
              </a:tr>
              <a:tr h="455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1</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Lusardi Creek, Black Mountain</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 &lt;1 acre in 200-acre  area, mostly seedlings</a:t>
                      </a:r>
                      <a:endParaRPr kumimoji="0" lang="en-US" altLang="ko-KR" sz="10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Re-treatments </a:t>
                      </a:r>
                      <a:endParaRPr kumimoji="0" lang="en-US" altLang="ko-KR" sz="10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Since 2008</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Funded: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&lt;$3K</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City of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San Diego</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65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2</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Lake Murray,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La Mesa: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a) City of SD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b) San Diego Public Utilities</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a)  &lt;1 acre in 200- ac area, mostly seedlings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b) ~5 acres, 5,000-10,000 scattered plants</a:t>
                      </a:r>
                      <a:endParaRPr kumimoji="0" lang="en-US" altLang="ko-KR" sz="10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a) Re-treatments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b) Not treated </a:t>
                      </a:r>
                      <a:endParaRPr kumimoji="0" lang="en-US" altLang="ko-KR" sz="10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a) Since 2009</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b) not treated</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a) Funded: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&lt;$2K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b) Unfunded: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Initial cost: ~$30K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Annual re-treatment ~$5K</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a) City of SD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b) San Diego Public Utilities</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3</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MCAS Miramar</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Eradicated</a:t>
                      </a:r>
                      <a:endParaRPr kumimoji="0" lang="en-US" altLang="ko-KR" sz="10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Eradicated</a:t>
                      </a:r>
                      <a:endParaRPr kumimoji="0" lang="en-US" altLang="ko-KR" sz="10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Completed</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N/A</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MCAS Miramar</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080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4</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Florida Canyon, Balboa Park</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~10 acres</a:t>
                      </a:r>
                      <a:endParaRPr kumimoji="0" lang="en-US" altLang="ko-KR" sz="10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Not treated</a:t>
                      </a:r>
                      <a:endParaRPr kumimoji="0" lang="en-US" altLang="ko-KR" sz="10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Not treated</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Unfunded: Initial cost: ~$50K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Annual re-treatment ~$5K</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City of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San Diego</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2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5</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bg1"/>
                          </a:solidFill>
                          <a:effectLst/>
                          <a:latin typeface="Times New Roman" pitchFamily="18" charset="0"/>
                          <a:cs typeface="Times New Roman" pitchFamily="18" charset="0"/>
                        </a:rPr>
                        <a:t>Naval Base Point Loma Fuel Yard</a:t>
                      </a:r>
                      <a:endParaRPr kumimoji="0" lang="es-E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1 acre, many sites</a:t>
                      </a:r>
                      <a:endParaRPr kumimoji="0" lang="en-US" altLang="ko-KR" sz="10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Ongoing</a:t>
                      </a:r>
                      <a:endParaRPr kumimoji="0" lang="en-US" altLang="ko-KR" sz="10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Since 2008</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Funded</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Naval Base Point Loma</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0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6</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Naval Base Point Loma @ Steam Plant Rd</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1 acre, many sites</a:t>
                      </a:r>
                      <a:endParaRPr kumimoji="0" lang="en-US" altLang="ko-KR" sz="10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Ongoing</a:t>
                      </a:r>
                      <a:endParaRPr kumimoji="0" lang="en-US" altLang="ko-KR" sz="10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Since 2008</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Funded</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Naval Base Point Loma</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0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7</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Naval Base Point Loma @ Loma Gatchell Rd.</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1 acre, many sites</a:t>
                      </a:r>
                      <a:endParaRPr kumimoji="0" lang="en-US" altLang="ko-KR" sz="10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Ongoing</a:t>
                      </a:r>
                      <a:endParaRPr kumimoji="0" lang="en-US" altLang="ko-KR" sz="10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Since 2008</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Funded</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Naval Base Point Loma</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2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8</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Borderfield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State Park32</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&lt;1 acre,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50 plants</a:t>
                      </a:r>
                      <a:endParaRPr kumimoji="0" lang="en-US" altLang="ko-KR" sz="10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Will be initiated in 2012-2013</a:t>
                      </a:r>
                      <a:endParaRPr kumimoji="0" lang="en-US" altLang="ko-KR" sz="10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Not treated</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Funded</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State Parks</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09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9</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Mission Center Rd. above Friars Rd., North Mission Valley</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~1 acre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500 plants</a:t>
                      </a:r>
                      <a:endParaRPr kumimoji="0" lang="en-US" altLang="ko-KR" sz="10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Not treated</a:t>
                      </a:r>
                      <a:endParaRPr kumimoji="0" lang="en-US" altLang="ko-KR" sz="10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Not treated</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Unfunded: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Initial cost ~$15K;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Annual re-treatment ~$2K</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City of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San Diego</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080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10</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Manning St, Tecolote Canyon</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~5 acres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5,000-10,000 plants</a:t>
                      </a:r>
                      <a:endParaRPr kumimoji="0" lang="en-US" altLang="ko-KR" sz="10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chemeClr val="bg1"/>
                          </a:solidFill>
                          <a:effectLst/>
                          <a:latin typeface="Times New Roman" pitchFamily="18" charset="0"/>
                          <a:ea typeface="굴림" pitchFamily="34" charset="-127"/>
                          <a:cs typeface="Times New Roman" pitchFamily="18" charset="0"/>
                        </a:rPr>
                        <a:t>Not treated</a:t>
                      </a:r>
                      <a:endParaRPr kumimoji="0" lang="en-US" altLang="ko-KR" sz="1000" b="1" i="0" u="none" strike="noStrike" cap="none" normalizeH="0" baseline="0" smtClean="0">
                        <a:ln>
                          <a:noFill/>
                        </a:ln>
                        <a:solidFill>
                          <a:schemeClr val="bg1"/>
                        </a:solidFill>
                        <a:effectLst/>
                        <a:latin typeface="Arial" charset="0"/>
                        <a:ea typeface="굴림" pitchFamily="34" charset="-127"/>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Not treated</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Unfunded: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Initial cost ~$50K;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Annual re-treatment ~$5K</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City of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Times New Roman" pitchFamily="18" charset="0"/>
                          <a:cs typeface="Times New Roman" pitchFamily="18" charset="0"/>
                        </a:rPr>
                        <a:t>San Diego</a:t>
                      </a:r>
                      <a:endParaRPr kumimoji="0" lang="en-US" sz="1000" b="1" i="0" u="none" strike="noStrike" cap="none" normalizeH="0" baseline="0" smtClean="0">
                        <a:ln>
                          <a:noFill/>
                        </a:ln>
                        <a:solidFill>
                          <a:schemeClr val="bg1"/>
                        </a:solidFill>
                        <a:effectLst/>
                        <a:latin typeface="Arial"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3" name="Rectangle 11"/>
          <p:cNvSpPr>
            <a:spLocks noChangeArrowheads="1"/>
          </p:cNvSpPr>
          <p:nvPr/>
        </p:nvSpPr>
        <p:spPr bwMode="auto">
          <a:xfrm>
            <a:off x="4751388" y="1520825"/>
            <a:ext cx="3744912" cy="478790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74762" name="Picture 10"/>
          <p:cNvPicPr>
            <a:picLocks noChangeAspect="1" noChangeArrowheads="1"/>
          </p:cNvPicPr>
          <p:nvPr/>
        </p:nvPicPr>
        <p:blipFill>
          <a:blip r:embed="rId3"/>
          <a:srcRect/>
          <a:stretch>
            <a:fillRect/>
          </a:stretch>
        </p:blipFill>
        <p:spPr bwMode="auto">
          <a:xfrm>
            <a:off x="5111750" y="1592263"/>
            <a:ext cx="3122613" cy="4643437"/>
          </a:xfrm>
          <a:prstGeom prst="rect">
            <a:avLst/>
          </a:prstGeom>
          <a:noFill/>
          <a:ln w="9525">
            <a:noFill/>
            <a:miter lim="800000"/>
            <a:headEnd/>
            <a:tailEnd/>
          </a:ln>
          <a:effectLst/>
        </p:spPr>
      </p:pic>
      <p:sp>
        <p:nvSpPr>
          <p:cNvPr id="74754" name="Rectangle 2"/>
          <p:cNvSpPr>
            <a:spLocks noGrp="1" noChangeArrowheads="1"/>
          </p:cNvSpPr>
          <p:nvPr>
            <p:ph type="title" idx="4294967295"/>
          </p:nvPr>
        </p:nvSpPr>
        <p:spPr>
          <a:xfrm>
            <a:off x="457200" y="198438"/>
            <a:ext cx="8229600" cy="1143000"/>
          </a:xfrm>
        </p:spPr>
        <p:txBody>
          <a:bodyPr/>
          <a:lstStyle/>
          <a:p>
            <a:pPr algn="l" eaLnBrk="1" hangingPunct="1"/>
            <a:r>
              <a:rPr lang="en-US" sz="4000" smtClean="0">
                <a:solidFill>
                  <a:srgbClr val="92D050"/>
                </a:solidFill>
                <a:latin typeface="Arial Black" pitchFamily="34" charset="0"/>
              </a:rPr>
              <a:t>Landscape-scale strategy</a:t>
            </a:r>
          </a:p>
        </p:txBody>
      </p:sp>
      <p:sp>
        <p:nvSpPr>
          <p:cNvPr id="74756" name="Line 4"/>
          <p:cNvSpPr>
            <a:spLocks noChangeShapeType="1"/>
          </p:cNvSpPr>
          <p:nvPr/>
        </p:nvSpPr>
        <p:spPr bwMode="auto">
          <a:xfrm>
            <a:off x="531813" y="1268413"/>
            <a:ext cx="8001000" cy="0"/>
          </a:xfrm>
          <a:prstGeom prst="line">
            <a:avLst/>
          </a:prstGeom>
          <a:noFill/>
          <a:ln w="57150">
            <a:solidFill>
              <a:schemeClr val="accent1"/>
            </a:solidFill>
            <a:round/>
            <a:headEnd/>
            <a:tailEnd/>
          </a:ln>
        </p:spPr>
        <p:txBody>
          <a:bodyPr/>
          <a:lstStyle/>
          <a:p>
            <a:endParaRPr lang="en-US"/>
          </a:p>
        </p:txBody>
      </p:sp>
      <p:sp>
        <p:nvSpPr>
          <p:cNvPr id="7" name="Rectangle 6"/>
          <p:cNvSpPr/>
          <p:nvPr/>
        </p:nvSpPr>
        <p:spPr>
          <a:xfrm>
            <a:off x="5111750" y="6092825"/>
            <a:ext cx="1692275"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 Box 16"/>
          <p:cNvSpPr txBox="1">
            <a:spLocks noChangeArrowheads="1"/>
          </p:cNvSpPr>
          <p:nvPr/>
        </p:nvSpPr>
        <p:spPr bwMode="auto">
          <a:xfrm>
            <a:off x="539750" y="1944688"/>
            <a:ext cx="3600450" cy="2530475"/>
          </a:xfrm>
          <a:prstGeom prst="rect">
            <a:avLst/>
          </a:prstGeom>
          <a:noFill/>
          <a:ln w="9525">
            <a:noFill/>
            <a:miter lim="800000"/>
            <a:headEnd/>
            <a:tailEnd/>
          </a:ln>
          <a:effectLst/>
        </p:spPr>
        <p:txBody>
          <a:bodyPr>
            <a:spAutoFit/>
          </a:bodyPr>
          <a:lstStyle/>
          <a:p>
            <a:pPr marL="1588" indent="-1588">
              <a:spcBef>
                <a:spcPct val="100000"/>
              </a:spcBef>
              <a:buClr>
                <a:schemeClr val="folHlink"/>
              </a:buClr>
              <a:buSzPct val="120000"/>
              <a:buFont typeface="Wingdings" pitchFamily="2" charset="2"/>
              <a:buNone/>
            </a:pPr>
            <a:r>
              <a:rPr lang="en-US" sz="2000" b="1">
                <a:solidFill>
                  <a:schemeClr val="bg1"/>
                </a:solidFill>
                <a:effectLst>
                  <a:outerShdw blurRad="38100" dist="38100" dir="2700000" algn="tl">
                    <a:srgbClr val="000000"/>
                  </a:outerShdw>
                </a:effectLst>
              </a:rPr>
              <a:t>Coordinate partners</a:t>
            </a:r>
          </a:p>
          <a:p>
            <a:pPr marL="1588" indent="-1588">
              <a:spcBef>
                <a:spcPct val="100000"/>
              </a:spcBef>
              <a:buClr>
                <a:schemeClr val="folHlink"/>
              </a:buClr>
              <a:buSzPct val="120000"/>
              <a:buFont typeface="Wingdings" pitchFamily="2" charset="2"/>
              <a:buNone/>
            </a:pPr>
            <a:r>
              <a:rPr lang="en-US" sz="2000" b="1">
                <a:solidFill>
                  <a:schemeClr val="bg1"/>
                </a:solidFill>
                <a:effectLst>
                  <a:outerShdw blurRad="38100" dist="38100" dir="2700000" algn="tl">
                    <a:srgbClr val="000000"/>
                  </a:outerShdw>
                </a:effectLst>
              </a:rPr>
              <a:t>Set priorities</a:t>
            </a:r>
          </a:p>
          <a:p>
            <a:pPr marL="1588" indent="-1588">
              <a:spcBef>
                <a:spcPct val="100000"/>
              </a:spcBef>
              <a:buClr>
                <a:schemeClr val="folHlink"/>
              </a:buClr>
              <a:buSzPct val="120000"/>
              <a:buFont typeface="Wingdings" pitchFamily="2" charset="2"/>
              <a:buNone/>
            </a:pPr>
            <a:r>
              <a:rPr lang="en-US" sz="2000" b="1">
                <a:solidFill>
                  <a:schemeClr val="bg1"/>
                </a:solidFill>
                <a:effectLst>
                  <a:outerShdw blurRad="38100" dist="38100" dir="2700000" algn="tl">
                    <a:srgbClr val="000000"/>
                  </a:outerShdw>
                </a:effectLst>
              </a:rPr>
              <a:t>Fund and implement projects</a:t>
            </a:r>
          </a:p>
          <a:p>
            <a:pPr marL="1588" indent="-1588">
              <a:spcBef>
                <a:spcPct val="100000"/>
              </a:spcBef>
              <a:buClr>
                <a:schemeClr val="folHlink"/>
              </a:buClr>
              <a:buSzPct val="120000"/>
              <a:buFont typeface="Wingdings" pitchFamily="2" charset="2"/>
              <a:buNone/>
            </a:pPr>
            <a:r>
              <a:rPr lang="en-US" sz="2000" b="1">
                <a:solidFill>
                  <a:schemeClr val="bg1"/>
                </a:solidFill>
                <a:effectLst>
                  <a:outerShdw blurRad="38100" dist="38100" dir="2700000" algn="tl">
                    <a:srgbClr val="000000"/>
                  </a:outerShdw>
                </a:effectLst>
              </a:rPr>
              <a:t>Provide long-term support</a:t>
            </a:r>
          </a:p>
        </p:txBody>
      </p:sp>
      <p:pic>
        <p:nvPicPr>
          <p:cNvPr id="74760" name="Picture 8" descr="NCCP Program - link to main page"/>
          <p:cNvPicPr>
            <a:picLocks noChangeAspect="1" noChangeArrowheads="1"/>
          </p:cNvPicPr>
          <p:nvPr/>
        </p:nvPicPr>
        <p:blipFill>
          <a:blip r:embed="rId4"/>
          <a:srcRect/>
          <a:stretch>
            <a:fillRect/>
          </a:stretch>
        </p:blipFill>
        <p:spPr bwMode="auto">
          <a:xfrm>
            <a:off x="6767513" y="2097088"/>
            <a:ext cx="1619250" cy="1200150"/>
          </a:xfrm>
          <a:prstGeom prst="rect">
            <a:avLst/>
          </a:prstGeom>
          <a:noFill/>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p:txBody>
          <a:bodyPr/>
          <a:lstStyle/>
          <a:p>
            <a:pPr eaLnBrk="1" hangingPunct="1"/>
            <a:r>
              <a:rPr lang="en-US" b="1" smtClean="0">
                <a:solidFill>
                  <a:schemeClr val="folHlink"/>
                </a:solidFill>
              </a:rPr>
              <a:t>Contact</a:t>
            </a:r>
          </a:p>
        </p:txBody>
      </p:sp>
      <p:sp>
        <p:nvSpPr>
          <p:cNvPr id="55298" name="Rectangle 3"/>
          <p:cNvSpPr>
            <a:spLocks noGrp="1" noChangeArrowheads="1"/>
          </p:cNvSpPr>
          <p:nvPr>
            <p:ph type="body" idx="1"/>
          </p:nvPr>
        </p:nvSpPr>
        <p:spPr/>
        <p:txBody>
          <a:bodyPr/>
          <a:lstStyle/>
          <a:p>
            <a:pPr eaLnBrk="1" hangingPunct="1">
              <a:buFontTx/>
              <a:buNone/>
              <a:tabLst>
                <a:tab pos="2914650" algn="r"/>
                <a:tab pos="3143250" algn="l"/>
              </a:tabLst>
            </a:pPr>
            <a:r>
              <a:rPr lang="en-US" b="1" smtClean="0">
                <a:solidFill>
                  <a:schemeClr val="bg1"/>
                </a:solidFill>
              </a:rPr>
              <a:t>		</a:t>
            </a:r>
          </a:p>
          <a:p>
            <a:pPr eaLnBrk="1" hangingPunct="1">
              <a:buFontTx/>
              <a:buNone/>
              <a:tabLst>
                <a:tab pos="2914650" algn="r"/>
                <a:tab pos="3143250" algn="l"/>
              </a:tabLst>
            </a:pPr>
            <a:r>
              <a:rPr lang="en-US" b="1" smtClean="0">
                <a:solidFill>
                  <a:schemeClr val="bg1"/>
                </a:solidFill>
              </a:rPr>
              <a:t>		</a:t>
            </a:r>
            <a:r>
              <a:rPr lang="en-US" b="1" smtClean="0">
                <a:solidFill>
                  <a:schemeClr val="folHlink"/>
                </a:solidFill>
              </a:rPr>
              <a:t>Cal-IPC:</a:t>
            </a:r>
            <a:r>
              <a:rPr lang="en-US" b="1" smtClean="0">
                <a:solidFill>
                  <a:schemeClr val="bg1"/>
                </a:solidFill>
              </a:rPr>
              <a:t>  	www.cal-ipc.org</a:t>
            </a:r>
          </a:p>
          <a:p>
            <a:pPr eaLnBrk="1" hangingPunct="1">
              <a:buFontTx/>
              <a:buNone/>
              <a:tabLst>
                <a:tab pos="2914650" algn="r"/>
                <a:tab pos="3143250" algn="l"/>
              </a:tabLst>
            </a:pPr>
            <a:endParaRPr lang="en-US" b="1" smtClean="0">
              <a:solidFill>
                <a:schemeClr val="bg1"/>
              </a:solidFill>
            </a:endParaRPr>
          </a:p>
          <a:p>
            <a:pPr eaLnBrk="1" hangingPunct="1">
              <a:buFontTx/>
              <a:buNone/>
              <a:tabLst>
                <a:tab pos="2914650" algn="r"/>
                <a:tab pos="3143250" algn="l"/>
              </a:tabLst>
            </a:pPr>
            <a:r>
              <a:rPr lang="en-US" b="1" smtClean="0">
                <a:solidFill>
                  <a:schemeClr val="bg1"/>
                </a:solidFill>
              </a:rPr>
              <a:t>		</a:t>
            </a:r>
            <a:r>
              <a:rPr lang="en-US" b="1" smtClean="0">
                <a:solidFill>
                  <a:schemeClr val="folHlink"/>
                </a:solidFill>
              </a:rPr>
              <a:t>Doug Johnson:</a:t>
            </a:r>
            <a:r>
              <a:rPr lang="en-US" b="1" smtClean="0">
                <a:solidFill>
                  <a:schemeClr val="bg1"/>
                </a:solidFill>
              </a:rPr>
              <a:t> dwjohnson@cal-ipc.org </a:t>
            </a:r>
          </a:p>
          <a:p>
            <a:pPr eaLnBrk="1" hangingPunct="1">
              <a:buFontTx/>
              <a:buNone/>
              <a:tabLst>
                <a:tab pos="2914650" algn="r"/>
                <a:tab pos="3143250" algn="l"/>
              </a:tabLst>
            </a:pPr>
            <a:endParaRPr lang="en-US" b="1" smtClean="0">
              <a:solidFill>
                <a:schemeClr val="bg1"/>
              </a:solidFill>
            </a:endParaRPr>
          </a:p>
          <a:p>
            <a:pPr eaLnBrk="1" hangingPunct="1">
              <a:buFontTx/>
              <a:buNone/>
              <a:tabLst>
                <a:tab pos="2914650" algn="r"/>
                <a:tab pos="3143250" algn="l"/>
              </a:tabLst>
            </a:pPr>
            <a:endParaRPr lang="en-US" smtClean="0">
              <a:solidFill>
                <a:schemeClr val="bg1"/>
              </a:solidFill>
            </a:endParaRPr>
          </a:p>
        </p:txBody>
      </p:sp>
      <p:sp>
        <p:nvSpPr>
          <p:cNvPr id="55299" name="Line 4"/>
          <p:cNvSpPr>
            <a:spLocks noChangeShapeType="1"/>
          </p:cNvSpPr>
          <p:nvPr/>
        </p:nvSpPr>
        <p:spPr bwMode="auto">
          <a:xfrm>
            <a:off x="533400" y="1304925"/>
            <a:ext cx="8001000" cy="0"/>
          </a:xfrm>
          <a:prstGeom prst="line">
            <a:avLst/>
          </a:prstGeom>
          <a:noFill/>
          <a:ln w="57150">
            <a:solidFill>
              <a:schemeClr val="accent1"/>
            </a:solidFill>
            <a:round/>
            <a:headEnd/>
            <a:tailEn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457200" y="274638"/>
            <a:ext cx="8470900" cy="1143000"/>
          </a:xfrm>
        </p:spPr>
        <p:txBody>
          <a:bodyPr/>
          <a:lstStyle/>
          <a:p>
            <a:pPr algn="l"/>
            <a:r>
              <a:rPr lang="en-US" sz="4000" smtClean="0">
                <a:solidFill>
                  <a:schemeClr val="folHlink"/>
                </a:solidFill>
                <a:latin typeface="Arial Black" pitchFamily="34" charset="0"/>
              </a:rPr>
              <a:t>Invasive plants</a:t>
            </a:r>
          </a:p>
        </p:txBody>
      </p:sp>
      <p:sp>
        <p:nvSpPr>
          <p:cNvPr id="20482" name="Line 3"/>
          <p:cNvSpPr>
            <a:spLocks noChangeShapeType="1"/>
          </p:cNvSpPr>
          <p:nvPr/>
        </p:nvSpPr>
        <p:spPr bwMode="auto">
          <a:xfrm>
            <a:off x="533400" y="1268413"/>
            <a:ext cx="8001000" cy="0"/>
          </a:xfrm>
          <a:prstGeom prst="line">
            <a:avLst/>
          </a:prstGeom>
          <a:noFill/>
          <a:ln w="57150">
            <a:solidFill>
              <a:schemeClr val="accent1"/>
            </a:solidFill>
            <a:round/>
            <a:headEnd/>
            <a:tailEnd/>
          </a:ln>
        </p:spPr>
        <p:txBody>
          <a:bodyPr/>
          <a:lstStyle/>
          <a:p>
            <a:endParaRPr lang="en-US"/>
          </a:p>
        </p:txBody>
      </p:sp>
      <p:sp>
        <p:nvSpPr>
          <p:cNvPr id="47120" name="Text Box 16"/>
          <p:cNvSpPr txBox="1">
            <a:spLocks noChangeArrowheads="1"/>
          </p:cNvSpPr>
          <p:nvPr/>
        </p:nvSpPr>
        <p:spPr bwMode="auto">
          <a:xfrm>
            <a:off x="431800" y="6127750"/>
            <a:ext cx="8066088" cy="396875"/>
          </a:xfrm>
          <a:prstGeom prst="rect">
            <a:avLst/>
          </a:prstGeom>
          <a:noFill/>
          <a:ln w="9525">
            <a:noFill/>
            <a:miter lim="800000"/>
            <a:headEnd/>
            <a:tailEnd/>
          </a:ln>
          <a:effectLst/>
        </p:spPr>
        <p:txBody>
          <a:bodyPr>
            <a:spAutoFit/>
          </a:bodyPr>
          <a:lstStyle/>
          <a:p>
            <a:pPr marL="342900" indent="-342900">
              <a:spcBef>
                <a:spcPct val="100000"/>
              </a:spcBef>
              <a:buClr>
                <a:schemeClr val="folHlink"/>
              </a:buClr>
              <a:buSzPct val="120000"/>
              <a:buFont typeface="Wingdings" pitchFamily="2" charset="2"/>
              <a:buNone/>
              <a:defRPr/>
            </a:pPr>
            <a:r>
              <a:rPr lang="en-US" sz="2000" b="1">
                <a:solidFill>
                  <a:schemeClr val="bg1"/>
                </a:solidFill>
                <a:effectLst>
                  <a:outerShdw blurRad="38100" dist="38100" dir="2700000" algn="tl">
                    <a:srgbClr val="000000"/>
                  </a:outerShdw>
                </a:effectLst>
              </a:rPr>
              <a:t>Old world climbing fern (</a:t>
            </a:r>
            <a:r>
              <a:rPr lang="en-US" sz="2000" b="1" i="1">
                <a:solidFill>
                  <a:schemeClr val="bg1"/>
                </a:solidFill>
                <a:effectLst>
                  <a:outerShdw blurRad="38100" dist="38100" dir="2700000" algn="tl">
                    <a:srgbClr val="000000"/>
                  </a:outerShdw>
                </a:effectLst>
              </a:rPr>
              <a:t>Lygodium microphyllum</a:t>
            </a:r>
            <a:r>
              <a:rPr lang="en-US" sz="2000" b="1">
                <a:solidFill>
                  <a:schemeClr val="bg1"/>
                </a:solidFill>
                <a:effectLst>
                  <a:outerShdw blurRad="38100" dist="38100" dir="2700000" algn="tl">
                    <a:srgbClr val="000000"/>
                  </a:outerShdw>
                </a:effectLst>
              </a:rPr>
              <a:t>)</a:t>
            </a:r>
          </a:p>
        </p:txBody>
      </p:sp>
      <p:pic>
        <p:nvPicPr>
          <p:cNvPr id="20484" name="Picture 21"/>
          <p:cNvPicPr>
            <a:picLocks noChangeAspect="1" noChangeArrowheads="1"/>
          </p:cNvPicPr>
          <p:nvPr/>
        </p:nvPicPr>
        <p:blipFill>
          <a:blip r:embed="rId2"/>
          <a:srcRect/>
          <a:stretch>
            <a:fillRect/>
          </a:stretch>
        </p:blipFill>
        <p:spPr bwMode="auto">
          <a:xfrm>
            <a:off x="539750" y="1449388"/>
            <a:ext cx="6948488" cy="4624387"/>
          </a:xfrm>
          <a:prstGeom prst="rect">
            <a:avLst/>
          </a:prstGeom>
          <a:noFill/>
          <a:ln w="9525">
            <a:noFill/>
            <a:miter lim="800000"/>
            <a:headEnd/>
            <a:tailEnd/>
          </a:ln>
        </p:spPr>
      </p:pic>
      <p:sp>
        <p:nvSpPr>
          <p:cNvPr id="47126" name="Text Box 22"/>
          <p:cNvSpPr txBox="1">
            <a:spLocks noChangeArrowheads="1"/>
          </p:cNvSpPr>
          <p:nvPr/>
        </p:nvSpPr>
        <p:spPr bwMode="auto">
          <a:xfrm>
            <a:off x="1152525" y="2817813"/>
            <a:ext cx="8066088" cy="641350"/>
          </a:xfrm>
          <a:prstGeom prst="rect">
            <a:avLst/>
          </a:prstGeom>
          <a:noFill/>
          <a:ln w="9525">
            <a:noFill/>
            <a:miter lim="800000"/>
            <a:headEnd/>
            <a:tailEnd/>
          </a:ln>
          <a:effectLst/>
        </p:spPr>
        <p:txBody>
          <a:bodyPr>
            <a:spAutoFit/>
          </a:bodyPr>
          <a:lstStyle/>
          <a:p>
            <a:pPr marL="342900" indent="-342900">
              <a:spcBef>
                <a:spcPct val="100000"/>
              </a:spcBef>
              <a:buClr>
                <a:schemeClr val="folHlink"/>
              </a:buClr>
              <a:buSzPct val="120000"/>
              <a:buFont typeface="Wingdings" pitchFamily="2" charset="2"/>
              <a:buNone/>
              <a:defRPr/>
            </a:pPr>
            <a:r>
              <a:rPr lang="en-US" sz="3600" b="1" i="1" dirty="0">
                <a:solidFill>
                  <a:srgbClr val="FF0000"/>
                </a:solidFill>
                <a:effectLst>
                  <a:outerShdw blurRad="38100" dist="38100" dir="2700000" algn="tl">
                    <a:srgbClr val="000000"/>
                  </a:outerShdw>
                </a:effectLst>
              </a:rPr>
              <a:t>$30+ billion annual impact</a:t>
            </a:r>
          </a:p>
        </p:txBody>
      </p:sp>
      <p:sp>
        <p:nvSpPr>
          <p:cNvPr id="47127" name="Text Box 23"/>
          <p:cNvSpPr txBox="1">
            <a:spLocks noChangeArrowheads="1"/>
          </p:cNvSpPr>
          <p:nvPr/>
        </p:nvSpPr>
        <p:spPr bwMode="auto">
          <a:xfrm>
            <a:off x="-252413" y="1773238"/>
            <a:ext cx="8066088" cy="641350"/>
          </a:xfrm>
          <a:prstGeom prst="rect">
            <a:avLst/>
          </a:prstGeom>
          <a:noFill/>
          <a:ln w="9525">
            <a:noFill/>
            <a:miter lim="800000"/>
            <a:headEnd/>
            <a:tailEnd/>
          </a:ln>
          <a:effectLst/>
        </p:spPr>
        <p:txBody>
          <a:bodyPr>
            <a:spAutoFit/>
          </a:bodyPr>
          <a:lstStyle/>
          <a:p>
            <a:pPr marL="342900" indent="-342900" algn="ctr">
              <a:spcBef>
                <a:spcPct val="100000"/>
              </a:spcBef>
              <a:buClr>
                <a:schemeClr val="folHlink"/>
              </a:buClr>
              <a:buSzPct val="120000"/>
              <a:buFont typeface="Wingdings" pitchFamily="2" charset="2"/>
              <a:buNone/>
              <a:defRPr/>
            </a:pPr>
            <a:r>
              <a:rPr lang="en-US" sz="3600" b="1" i="1" dirty="0">
                <a:solidFill>
                  <a:srgbClr val="FF0000"/>
                </a:solidFill>
                <a:effectLst>
                  <a:outerShdw blurRad="38100" dist="38100" dir="2700000" algn="tl">
                    <a:srgbClr val="000000"/>
                  </a:outerShdw>
                </a:effectLst>
              </a:rPr>
              <a:t>100s of species nationwide</a:t>
            </a:r>
          </a:p>
        </p:txBody>
      </p:sp>
      <p:sp>
        <p:nvSpPr>
          <p:cNvPr id="47128" name="Text Box 24"/>
          <p:cNvSpPr txBox="1">
            <a:spLocks noChangeArrowheads="1"/>
          </p:cNvSpPr>
          <p:nvPr/>
        </p:nvSpPr>
        <p:spPr bwMode="auto">
          <a:xfrm>
            <a:off x="71438" y="3860800"/>
            <a:ext cx="8066087" cy="641350"/>
          </a:xfrm>
          <a:prstGeom prst="rect">
            <a:avLst/>
          </a:prstGeom>
          <a:noFill/>
          <a:ln w="9525">
            <a:noFill/>
            <a:miter lim="800000"/>
            <a:headEnd/>
            <a:tailEnd/>
          </a:ln>
          <a:effectLst/>
        </p:spPr>
        <p:txBody>
          <a:bodyPr>
            <a:spAutoFit/>
          </a:bodyPr>
          <a:lstStyle/>
          <a:p>
            <a:pPr marL="342900" indent="-342900" algn="ctr">
              <a:spcBef>
                <a:spcPct val="100000"/>
              </a:spcBef>
              <a:buClr>
                <a:schemeClr val="folHlink"/>
              </a:buClr>
              <a:buSzPct val="120000"/>
              <a:buFont typeface="Wingdings" pitchFamily="2" charset="2"/>
              <a:buNone/>
              <a:defRPr/>
            </a:pPr>
            <a:r>
              <a:rPr lang="en-US" sz="3600" b="1" i="1" dirty="0">
                <a:solidFill>
                  <a:srgbClr val="FF0000"/>
                </a:solidFill>
                <a:effectLst>
                  <a:outerShdw blurRad="38100" dist="38100" dir="2700000" algn="tl">
                    <a:srgbClr val="000000"/>
                  </a:outerShdw>
                </a:effectLst>
              </a:rPr>
              <a:t>1,000s of organizations</a:t>
            </a:r>
          </a:p>
        </p:txBody>
      </p:sp>
      <p:sp>
        <p:nvSpPr>
          <p:cNvPr id="47129" name="Text Box 25"/>
          <p:cNvSpPr txBox="1">
            <a:spLocks noChangeArrowheads="1"/>
          </p:cNvSpPr>
          <p:nvPr/>
        </p:nvSpPr>
        <p:spPr bwMode="auto">
          <a:xfrm>
            <a:off x="574675" y="4905375"/>
            <a:ext cx="8066088" cy="641350"/>
          </a:xfrm>
          <a:prstGeom prst="rect">
            <a:avLst/>
          </a:prstGeom>
          <a:noFill/>
          <a:ln w="9525">
            <a:noFill/>
            <a:miter lim="800000"/>
            <a:headEnd/>
            <a:tailEnd/>
          </a:ln>
          <a:effectLst/>
        </p:spPr>
        <p:txBody>
          <a:bodyPr>
            <a:spAutoFit/>
          </a:bodyPr>
          <a:lstStyle/>
          <a:p>
            <a:pPr marL="342900" indent="-342900" algn="ctr">
              <a:spcBef>
                <a:spcPct val="100000"/>
              </a:spcBef>
              <a:buClr>
                <a:schemeClr val="folHlink"/>
              </a:buClr>
              <a:buSzPct val="120000"/>
              <a:buFont typeface="Wingdings" pitchFamily="2" charset="2"/>
              <a:buNone/>
              <a:defRPr/>
            </a:pPr>
            <a:r>
              <a:rPr lang="en-US" sz="3600" b="1" i="1" dirty="0">
                <a:solidFill>
                  <a:srgbClr val="FF0000"/>
                </a:solidFill>
                <a:effectLst>
                  <a:outerShdw blurRad="38100" dist="38100" dir="2700000" algn="tl">
                    <a:srgbClr val="000000"/>
                  </a:outerShdw>
                </a:effectLst>
              </a:rPr>
              <a:t>Tops in adaptation plans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27"/>
                                        </p:tgtEl>
                                        <p:attrNameLst>
                                          <p:attrName>style.visibility</p:attrName>
                                        </p:attrNameLst>
                                      </p:cBhvr>
                                      <p:to>
                                        <p:strVal val="visible"/>
                                      </p:to>
                                    </p:set>
                                    <p:anim calcmode="lin" valueType="num">
                                      <p:cBhvr additive="base">
                                        <p:cTn id="7" dur="500" fill="hold"/>
                                        <p:tgtEl>
                                          <p:spTgt spid="47127"/>
                                        </p:tgtEl>
                                        <p:attrNameLst>
                                          <p:attrName>ppt_x</p:attrName>
                                        </p:attrNameLst>
                                      </p:cBhvr>
                                      <p:tavLst>
                                        <p:tav tm="0">
                                          <p:val>
                                            <p:strVal val="#ppt_x"/>
                                          </p:val>
                                        </p:tav>
                                        <p:tav tm="100000">
                                          <p:val>
                                            <p:strVal val="#ppt_x"/>
                                          </p:val>
                                        </p:tav>
                                      </p:tavLst>
                                    </p:anim>
                                    <p:anim calcmode="lin" valueType="num">
                                      <p:cBhvr additive="base">
                                        <p:cTn id="8" dur="500" fill="hold"/>
                                        <p:tgtEl>
                                          <p:spTgt spid="471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126"/>
                                        </p:tgtEl>
                                        <p:attrNameLst>
                                          <p:attrName>style.visibility</p:attrName>
                                        </p:attrNameLst>
                                      </p:cBhvr>
                                      <p:to>
                                        <p:strVal val="visible"/>
                                      </p:to>
                                    </p:set>
                                    <p:anim calcmode="lin" valueType="num">
                                      <p:cBhvr additive="base">
                                        <p:cTn id="13" dur="500" fill="hold"/>
                                        <p:tgtEl>
                                          <p:spTgt spid="47126"/>
                                        </p:tgtEl>
                                        <p:attrNameLst>
                                          <p:attrName>ppt_x</p:attrName>
                                        </p:attrNameLst>
                                      </p:cBhvr>
                                      <p:tavLst>
                                        <p:tav tm="0">
                                          <p:val>
                                            <p:strVal val="#ppt_x"/>
                                          </p:val>
                                        </p:tav>
                                        <p:tav tm="100000">
                                          <p:val>
                                            <p:strVal val="#ppt_x"/>
                                          </p:val>
                                        </p:tav>
                                      </p:tavLst>
                                    </p:anim>
                                    <p:anim calcmode="lin" valueType="num">
                                      <p:cBhvr additive="base">
                                        <p:cTn id="14" dur="500" fill="hold"/>
                                        <p:tgtEl>
                                          <p:spTgt spid="471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128"/>
                                        </p:tgtEl>
                                        <p:attrNameLst>
                                          <p:attrName>style.visibility</p:attrName>
                                        </p:attrNameLst>
                                      </p:cBhvr>
                                      <p:to>
                                        <p:strVal val="visible"/>
                                      </p:to>
                                    </p:set>
                                    <p:anim calcmode="lin" valueType="num">
                                      <p:cBhvr additive="base">
                                        <p:cTn id="19" dur="500" fill="hold"/>
                                        <p:tgtEl>
                                          <p:spTgt spid="47128"/>
                                        </p:tgtEl>
                                        <p:attrNameLst>
                                          <p:attrName>ppt_x</p:attrName>
                                        </p:attrNameLst>
                                      </p:cBhvr>
                                      <p:tavLst>
                                        <p:tav tm="0">
                                          <p:val>
                                            <p:strVal val="#ppt_x"/>
                                          </p:val>
                                        </p:tav>
                                        <p:tav tm="100000">
                                          <p:val>
                                            <p:strVal val="#ppt_x"/>
                                          </p:val>
                                        </p:tav>
                                      </p:tavLst>
                                    </p:anim>
                                    <p:anim calcmode="lin" valueType="num">
                                      <p:cBhvr additive="base">
                                        <p:cTn id="20" dur="500" fill="hold"/>
                                        <p:tgtEl>
                                          <p:spTgt spid="471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7129"/>
                                        </p:tgtEl>
                                        <p:attrNameLst>
                                          <p:attrName>style.visibility</p:attrName>
                                        </p:attrNameLst>
                                      </p:cBhvr>
                                      <p:to>
                                        <p:strVal val="visible"/>
                                      </p:to>
                                    </p:set>
                                    <p:anim calcmode="lin" valueType="num">
                                      <p:cBhvr additive="base">
                                        <p:cTn id="25" dur="500" fill="hold"/>
                                        <p:tgtEl>
                                          <p:spTgt spid="47129"/>
                                        </p:tgtEl>
                                        <p:attrNameLst>
                                          <p:attrName>ppt_x</p:attrName>
                                        </p:attrNameLst>
                                      </p:cBhvr>
                                      <p:tavLst>
                                        <p:tav tm="0">
                                          <p:val>
                                            <p:strVal val="#ppt_x"/>
                                          </p:val>
                                        </p:tav>
                                        <p:tav tm="100000">
                                          <p:val>
                                            <p:strVal val="#ppt_x"/>
                                          </p:val>
                                        </p:tav>
                                      </p:tavLst>
                                    </p:anim>
                                    <p:anim calcmode="lin" valueType="num">
                                      <p:cBhvr additive="base">
                                        <p:cTn id="26" dur="500" fill="hold"/>
                                        <p:tgtEl>
                                          <p:spTgt spid="47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6" grpId="0"/>
      <p:bldP spid="47127" grpId="0"/>
      <p:bldP spid="47128" grpId="0"/>
      <p:bldP spid="471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395288" y="296863"/>
            <a:ext cx="8229600" cy="1143000"/>
          </a:xfrm>
        </p:spPr>
        <p:txBody>
          <a:bodyPr/>
          <a:lstStyle/>
          <a:p>
            <a:pPr algn="l" eaLnBrk="1" hangingPunct="1"/>
            <a:r>
              <a:rPr lang="en-US" sz="4000" smtClean="0">
                <a:solidFill>
                  <a:schemeClr val="folHlink"/>
                </a:solidFill>
                <a:latin typeface="Arial Black" pitchFamily="34" charset="0"/>
              </a:rPr>
              <a:t>Impacts</a:t>
            </a:r>
          </a:p>
        </p:txBody>
      </p:sp>
      <p:sp>
        <p:nvSpPr>
          <p:cNvPr id="21506" name="Line 4"/>
          <p:cNvSpPr>
            <a:spLocks noChangeShapeType="1"/>
          </p:cNvSpPr>
          <p:nvPr/>
        </p:nvSpPr>
        <p:spPr bwMode="auto">
          <a:xfrm>
            <a:off x="431800" y="1447800"/>
            <a:ext cx="8001000" cy="0"/>
          </a:xfrm>
          <a:prstGeom prst="line">
            <a:avLst/>
          </a:prstGeom>
          <a:noFill/>
          <a:ln w="57150">
            <a:solidFill>
              <a:schemeClr val="accent1"/>
            </a:solidFill>
            <a:round/>
            <a:headEnd/>
            <a:tailEnd/>
          </a:ln>
        </p:spPr>
        <p:txBody>
          <a:bodyPr/>
          <a:lstStyle/>
          <a:p>
            <a:endParaRPr lang="en-US"/>
          </a:p>
        </p:txBody>
      </p:sp>
      <p:pic>
        <p:nvPicPr>
          <p:cNvPr id="21507" name="Picture 8"/>
          <p:cNvPicPr>
            <a:picLocks noChangeAspect="1" noChangeArrowheads="1"/>
          </p:cNvPicPr>
          <p:nvPr/>
        </p:nvPicPr>
        <p:blipFill>
          <a:blip r:embed="rId2"/>
          <a:srcRect/>
          <a:stretch>
            <a:fillRect/>
          </a:stretch>
        </p:blipFill>
        <p:spPr bwMode="auto">
          <a:xfrm>
            <a:off x="503238" y="3105150"/>
            <a:ext cx="1547812" cy="1046163"/>
          </a:xfrm>
          <a:prstGeom prst="rect">
            <a:avLst/>
          </a:prstGeom>
          <a:noFill/>
          <a:ln w="9525">
            <a:noFill/>
            <a:miter lim="800000"/>
            <a:headEnd/>
            <a:tailEnd/>
          </a:ln>
        </p:spPr>
      </p:pic>
      <p:pic>
        <p:nvPicPr>
          <p:cNvPr id="21508" name="Picture 9" descr="arundobridgeblowout"/>
          <p:cNvPicPr>
            <a:picLocks noChangeAspect="1" noChangeArrowheads="1"/>
          </p:cNvPicPr>
          <p:nvPr/>
        </p:nvPicPr>
        <p:blipFill>
          <a:blip r:embed="rId3"/>
          <a:srcRect r="8537"/>
          <a:stretch>
            <a:fillRect/>
          </a:stretch>
        </p:blipFill>
        <p:spPr bwMode="auto">
          <a:xfrm>
            <a:off x="503238" y="4400550"/>
            <a:ext cx="1547812" cy="1144588"/>
          </a:xfrm>
          <a:prstGeom prst="rect">
            <a:avLst/>
          </a:prstGeom>
          <a:noFill/>
          <a:ln w="9525">
            <a:noFill/>
            <a:miter lim="800000"/>
            <a:headEnd/>
            <a:tailEnd/>
          </a:ln>
        </p:spPr>
      </p:pic>
      <p:sp>
        <p:nvSpPr>
          <p:cNvPr id="3082" name="Rectangle 10"/>
          <p:cNvSpPr>
            <a:spLocks noChangeArrowheads="1"/>
          </p:cNvSpPr>
          <p:nvPr/>
        </p:nvSpPr>
        <p:spPr bwMode="auto">
          <a:xfrm>
            <a:off x="2051050" y="2060575"/>
            <a:ext cx="3168650" cy="4525963"/>
          </a:xfrm>
          <a:prstGeom prst="rect">
            <a:avLst/>
          </a:prstGeom>
          <a:noFill/>
          <a:ln>
            <a:noFill/>
          </a:ln>
          <a:effectLst/>
          <a:extLst>
            <a:ext uri="{909E8E84-426E-40DD-AFC4-6F175D3DCCD1}"/>
            <a:ext uri="{91240B29-F687-4F45-9708-019B960494DF}"/>
            <a:ext uri="{AF507438-7753-43E0-B8FC-AC1667EBCBE1}"/>
          </a:extLst>
        </p:spPr>
        <p:txBody>
          <a:bodyPr/>
          <a:lstStyle/>
          <a:p>
            <a:pPr marL="342900" indent="-342900">
              <a:spcBef>
                <a:spcPct val="30000"/>
              </a:spcBef>
              <a:buClr>
                <a:schemeClr val="folHlink"/>
              </a:buClr>
              <a:buSzPct val="120000"/>
              <a:buFont typeface="Wingdings" pitchFamily="2" charset="2"/>
              <a:buNone/>
              <a:defRPr/>
            </a:pPr>
            <a:r>
              <a:rPr lang="en-US" sz="3200" b="1">
                <a:solidFill>
                  <a:schemeClr val="bg1"/>
                </a:solidFill>
                <a:effectLst>
                  <a:outerShdw blurRad="38100" dist="38100" dir="2700000" algn="tl">
                    <a:srgbClr val="000000"/>
                  </a:outerShdw>
                </a:effectLst>
              </a:rPr>
              <a:t>Wildlife</a:t>
            </a:r>
          </a:p>
          <a:p>
            <a:pPr marL="342900" indent="-342900">
              <a:spcBef>
                <a:spcPct val="30000"/>
              </a:spcBef>
              <a:buClr>
                <a:schemeClr val="folHlink"/>
              </a:buClr>
              <a:buSzPct val="120000"/>
              <a:buFont typeface="Wingdings" pitchFamily="2" charset="2"/>
              <a:buNone/>
              <a:defRPr/>
            </a:pPr>
            <a:endParaRPr lang="en-US" sz="3200" b="1">
              <a:solidFill>
                <a:schemeClr val="bg1"/>
              </a:solidFill>
              <a:effectLst>
                <a:outerShdw blurRad="38100" dist="38100" dir="2700000" algn="tl">
                  <a:srgbClr val="000000"/>
                </a:outerShdw>
              </a:effectLst>
            </a:endParaRPr>
          </a:p>
          <a:p>
            <a:pPr marL="342900" indent="-342900">
              <a:spcBef>
                <a:spcPct val="30000"/>
              </a:spcBef>
              <a:buClr>
                <a:schemeClr val="folHlink"/>
              </a:buClr>
              <a:buSzPct val="120000"/>
              <a:buFont typeface="Wingdings" pitchFamily="2" charset="2"/>
              <a:buNone/>
              <a:defRPr/>
            </a:pPr>
            <a:r>
              <a:rPr lang="en-US" sz="3200" b="1">
                <a:solidFill>
                  <a:schemeClr val="bg1"/>
                </a:solidFill>
                <a:effectLst>
                  <a:outerShdw blurRad="38100" dist="38100" dir="2700000" algn="tl">
                    <a:srgbClr val="000000"/>
                  </a:outerShdw>
                </a:effectLst>
              </a:rPr>
              <a:t>Recreation </a:t>
            </a:r>
          </a:p>
          <a:p>
            <a:pPr marL="342900" indent="-342900">
              <a:spcBef>
                <a:spcPct val="30000"/>
              </a:spcBef>
              <a:buClr>
                <a:schemeClr val="folHlink"/>
              </a:buClr>
              <a:buSzPct val="120000"/>
              <a:buFont typeface="Wingdings" pitchFamily="2" charset="2"/>
              <a:buNone/>
              <a:defRPr/>
            </a:pPr>
            <a:endParaRPr lang="en-US" sz="3200" b="1">
              <a:solidFill>
                <a:schemeClr val="bg1"/>
              </a:solidFill>
              <a:effectLst>
                <a:outerShdw blurRad="38100" dist="38100" dir="2700000" algn="tl">
                  <a:srgbClr val="000000"/>
                </a:outerShdw>
              </a:effectLst>
            </a:endParaRPr>
          </a:p>
          <a:p>
            <a:pPr marL="342900" indent="-342900">
              <a:spcBef>
                <a:spcPct val="30000"/>
              </a:spcBef>
              <a:buClr>
                <a:schemeClr val="folHlink"/>
              </a:buClr>
              <a:buSzPct val="120000"/>
              <a:buFont typeface="Wingdings" pitchFamily="2" charset="2"/>
              <a:buNone/>
              <a:defRPr/>
            </a:pPr>
            <a:r>
              <a:rPr lang="en-US" sz="3200" b="1">
                <a:solidFill>
                  <a:schemeClr val="bg1"/>
                </a:solidFill>
                <a:effectLst>
                  <a:outerShdw blurRad="38100" dist="38100" dir="2700000" algn="tl">
                    <a:srgbClr val="000000"/>
                  </a:outerShdw>
                </a:effectLst>
              </a:rPr>
              <a:t>Infrastructure </a:t>
            </a:r>
            <a:endParaRPr lang="en-US" sz="3200">
              <a:solidFill>
                <a:schemeClr val="bg1"/>
              </a:solidFill>
            </a:endParaRPr>
          </a:p>
        </p:txBody>
      </p:sp>
      <p:sp>
        <p:nvSpPr>
          <p:cNvPr id="3085" name="Rectangle 13"/>
          <p:cNvSpPr>
            <a:spLocks noChangeArrowheads="1"/>
          </p:cNvSpPr>
          <p:nvPr/>
        </p:nvSpPr>
        <p:spPr bwMode="auto">
          <a:xfrm>
            <a:off x="2789238" y="2503488"/>
            <a:ext cx="4087812" cy="4525962"/>
          </a:xfrm>
          <a:prstGeom prst="rect">
            <a:avLst/>
          </a:prstGeom>
          <a:noFill/>
          <a:ln>
            <a:noFill/>
          </a:ln>
          <a:effectLst/>
          <a:extLst>
            <a:ext uri="{909E8E84-426E-40DD-AFC4-6F175D3DCCD1}"/>
            <a:ext uri="{91240B29-F687-4F45-9708-019B960494DF}"/>
            <a:ext uri="{AF507438-7753-43E0-B8FC-AC1667EBCBE1}"/>
          </a:extLst>
        </p:spPr>
        <p:txBody>
          <a:bodyPr/>
          <a:lstStyle/>
          <a:p>
            <a:pPr marL="342900" indent="-342900" algn="r">
              <a:spcBef>
                <a:spcPct val="30000"/>
              </a:spcBef>
              <a:buClr>
                <a:schemeClr val="folHlink"/>
              </a:buClr>
              <a:buSzPct val="120000"/>
              <a:buFont typeface="Wingdings" pitchFamily="2" charset="2"/>
              <a:buNone/>
              <a:defRPr/>
            </a:pPr>
            <a:r>
              <a:rPr lang="en-US" sz="3200" b="1">
                <a:solidFill>
                  <a:schemeClr val="bg1"/>
                </a:solidFill>
                <a:effectLst>
                  <a:outerShdw blurRad="38100" dist="38100" dir="2700000" algn="tl">
                    <a:srgbClr val="000000"/>
                  </a:outerShdw>
                </a:effectLst>
              </a:rPr>
              <a:t>Agriculture</a:t>
            </a:r>
          </a:p>
          <a:p>
            <a:pPr marL="342900" indent="-342900" algn="r">
              <a:spcBef>
                <a:spcPct val="30000"/>
              </a:spcBef>
              <a:buClr>
                <a:schemeClr val="folHlink"/>
              </a:buClr>
              <a:buSzPct val="120000"/>
              <a:buFont typeface="Wingdings" pitchFamily="2" charset="2"/>
              <a:buNone/>
              <a:defRPr/>
            </a:pPr>
            <a:endParaRPr lang="en-US" sz="3200" b="1">
              <a:solidFill>
                <a:schemeClr val="bg1"/>
              </a:solidFill>
              <a:effectLst>
                <a:outerShdw blurRad="38100" dist="38100" dir="2700000" algn="tl">
                  <a:srgbClr val="000000"/>
                </a:outerShdw>
              </a:effectLst>
            </a:endParaRPr>
          </a:p>
          <a:p>
            <a:pPr marL="342900" indent="-342900" algn="r">
              <a:spcBef>
                <a:spcPct val="30000"/>
              </a:spcBef>
              <a:buClr>
                <a:schemeClr val="folHlink"/>
              </a:buClr>
              <a:buSzPct val="120000"/>
              <a:buFont typeface="Wingdings" pitchFamily="2" charset="2"/>
              <a:buNone/>
              <a:defRPr/>
            </a:pPr>
            <a:r>
              <a:rPr lang="en-US" sz="3200" b="1">
                <a:solidFill>
                  <a:schemeClr val="bg1"/>
                </a:solidFill>
                <a:effectLst>
                  <a:outerShdw blurRad="38100" dist="38100" dir="2700000" algn="tl">
                    <a:srgbClr val="000000"/>
                  </a:outerShdw>
                </a:effectLst>
              </a:rPr>
              <a:t>Water </a:t>
            </a:r>
          </a:p>
          <a:p>
            <a:pPr marL="342900" indent="-342900" algn="r">
              <a:spcBef>
                <a:spcPct val="30000"/>
              </a:spcBef>
              <a:buClr>
                <a:schemeClr val="folHlink"/>
              </a:buClr>
              <a:buSzPct val="120000"/>
              <a:buFont typeface="Wingdings" pitchFamily="2" charset="2"/>
              <a:buNone/>
              <a:defRPr/>
            </a:pPr>
            <a:endParaRPr lang="en-US" sz="3200" b="1">
              <a:solidFill>
                <a:schemeClr val="bg1"/>
              </a:solidFill>
              <a:effectLst>
                <a:outerShdw blurRad="38100" dist="38100" dir="2700000" algn="tl">
                  <a:srgbClr val="000000"/>
                </a:outerShdw>
              </a:effectLst>
            </a:endParaRPr>
          </a:p>
          <a:p>
            <a:pPr marL="342900" indent="-342900" algn="r">
              <a:spcBef>
                <a:spcPct val="30000"/>
              </a:spcBef>
              <a:buClr>
                <a:schemeClr val="folHlink"/>
              </a:buClr>
              <a:buSzPct val="120000"/>
              <a:buFont typeface="Wingdings" pitchFamily="2" charset="2"/>
              <a:buNone/>
              <a:defRPr/>
            </a:pPr>
            <a:r>
              <a:rPr lang="en-US" sz="3200" b="1">
                <a:solidFill>
                  <a:schemeClr val="bg1"/>
                </a:solidFill>
                <a:effectLst>
                  <a:outerShdw blurRad="38100" dist="38100" dir="2700000" algn="tl">
                    <a:srgbClr val="000000"/>
                  </a:outerShdw>
                </a:effectLst>
              </a:rPr>
              <a:t>Fire </a:t>
            </a:r>
            <a:endParaRPr lang="en-US" sz="3200">
              <a:solidFill>
                <a:schemeClr val="bg1"/>
              </a:solidFill>
            </a:endParaRPr>
          </a:p>
        </p:txBody>
      </p:sp>
      <p:pic>
        <p:nvPicPr>
          <p:cNvPr id="21511" name="Picture 15"/>
          <p:cNvPicPr>
            <a:picLocks noChangeAspect="1" noChangeArrowheads="1"/>
          </p:cNvPicPr>
          <p:nvPr/>
        </p:nvPicPr>
        <p:blipFill>
          <a:blip r:embed="rId4"/>
          <a:srcRect/>
          <a:stretch>
            <a:fillRect/>
          </a:stretch>
        </p:blipFill>
        <p:spPr bwMode="auto">
          <a:xfrm>
            <a:off x="6911975" y="2257425"/>
            <a:ext cx="1512888" cy="1135063"/>
          </a:xfrm>
          <a:prstGeom prst="rect">
            <a:avLst/>
          </a:prstGeom>
          <a:noFill/>
          <a:ln w="9525">
            <a:noFill/>
            <a:miter lim="800000"/>
            <a:headEnd/>
            <a:tailEnd/>
          </a:ln>
        </p:spPr>
      </p:pic>
      <p:pic>
        <p:nvPicPr>
          <p:cNvPr id="21512" name="Picture 16"/>
          <p:cNvPicPr>
            <a:picLocks noChangeAspect="1" noChangeArrowheads="1"/>
          </p:cNvPicPr>
          <p:nvPr/>
        </p:nvPicPr>
        <p:blipFill>
          <a:blip r:embed="rId5"/>
          <a:srcRect/>
          <a:stretch>
            <a:fillRect/>
          </a:stretch>
        </p:blipFill>
        <p:spPr bwMode="auto">
          <a:xfrm>
            <a:off x="6911975" y="3603625"/>
            <a:ext cx="1471613" cy="1012825"/>
          </a:xfrm>
          <a:prstGeom prst="rect">
            <a:avLst/>
          </a:prstGeom>
          <a:noFill/>
          <a:ln w="9525">
            <a:noFill/>
            <a:miter lim="800000"/>
            <a:headEnd/>
            <a:tailEnd/>
          </a:ln>
        </p:spPr>
      </p:pic>
      <p:pic>
        <p:nvPicPr>
          <p:cNvPr id="21513" name="Picture 18"/>
          <p:cNvPicPr>
            <a:picLocks noChangeAspect="1" noChangeArrowheads="1"/>
          </p:cNvPicPr>
          <p:nvPr/>
        </p:nvPicPr>
        <p:blipFill>
          <a:blip r:embed="rId6"/>
          <a:srcRect l="9073"/>
          <a:stretch>
            <a:fillRect/>
          </a:stretch>
        </p:blipFill>
        <p:spPr bwMode="auto">
          <a:xfrm>
            <a:off x="6911975" y="4905375"/>
            <a:ext cx="1447800" cy="1063625"/>
          </a:xfrm>
          <a:prstGeom prst="rect">
            <a:avLst/>
          </a:prstGeom>
          <a:noFill/>
          <a:ln w="9525">
            <a:noFill/>
            <a:miter lim="800000"/>
            <a:headEnd/>
            <a:tailEnd/>
          </a:ln>
        </p:spPr>
      </p:pic>
      <p:pic>
        <p:nvPicPr>
          <p:cNvPr id="21514" name="Picture 20"/>
          <p:cNvPicPr>
            <a:picLocks noChangeAspect="1" noChangeArrowheads="1"/>
          </p:cNvPicPr>
          <p:nvPr/>
        </p:nvPicPr>
        <p:blipFill>
          <a:blip r:embed="rId7"/>
          <a:srcRect t="7864"/>
          <a:stretch>
            <a:fillRect/>
          </a:stretch>
        </p:blipFill>
        <p:spPr bwMode="auto">
          <a:xfrm>
            <a:off x="503238" y="1773238"/>
            <a:ext cx="1547812" cy="11160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5" descr="yellow%20starthistle%20field%202"/>
          <p:cNvPicPr>
            <a:picLocks noChangeAspect="1" noChangeArrowheads="1"/>
          </p:cNvPicPr>
          <p:nvPr/>
        </p:nvPicPr>
        <p:blipFill>
          <a:blip r:embed="rId2">
            <a:lum contrast="32000"/>
          </a:blip>
          <a:srcRect/>
          <a:stretch>
            <a:fillRect/>
          </a:stretch>
        </p:blipFill>
        <p:spPr bwMode="auto">
          <a:xfrm>
            <a:off x="-1189038" y="-23813"/>
            <a:ext cx="10333038" cy="6881813"/>
          </a:xfrm>
          <a:prstGeom prst="rect">
            <a:avLst/>
          </a:prstGeom>
          <a:noFill/>
          <a:ln w="9525">
            <a:noFill/>
            <a:miter lim="800000"/>
            <a:headEnd/>
            <a:tailEnd/>
          </a:ln>
        </p:spPr>
      </p:pic>
      <p:sp>
        <p:nvSpPr>
          <p:cNvPr id="159746" name="Rectangle 2"/>
          <p:cNvSpPr>
            <a:spLocks noGrp="1" noChangeArrowheads="1"/>
          </p:cNvSpPr>
          <p:nvPr>
            <p:ph type="title"/>
          </p:nvPr>
        </p:nvSpPr>
        <p:spPr>
          <a:xfrm>
            <a:off x="395288" y="269875"/>
            <a:ext cx="8291512" cy="1143000"/>
          </a:xfrm>
        </p:spPr>
        <p:txBody>
          <a:bodyPr/>
          <a:lstStyle/>
          <a:p>
            <a:pPr eaLnBrk="1" hangingPunct="1">
              <a:defRPr/>
            </a:pPr>
            <a:r>
              <a:rPr lang="en-US" b="1" dirty="0" smtClean="0">
                <a:solidFill>
                  <a:schemeClr val="tx1"/>
                </a:solidFill>
                <a:effectLst>
                  <a:outerShdw blurRad="38100" dist="38100" dir="2700000" algn="tl">
                    <a:srgbClr val="FFFFFF"/>
                  </a:outerShdw>
                </a:effectLst>
              </a:rPr>
              <a:t>Yellow </a:t>
            </a:r>
            <a:r>
              <a:rPr lang="en-US" b="1" dirty="0" err="1" smtClean="0">
                <a:solidFill>
                  <a:schemeClr val="tx1"/>
                </a:solidFill>
                <a:effectLst>
                  <a:outerShdw blurRad="38100" dist="38100" dir="2700000" algn="tl">
                    <a:srgbClr val="FFFFFF"/>
                  </a:outerShdw>
                </a:effectLst>
              </a:rPr>
              <a:t>starthistle</a:t>
            </a:r>
            <a:endParaRPr lang="en-US" b="1" dirty="0" smtClean="0">
              <a:solidFill>
                <a:schemeClr val="tx1"/>
              </a:solidFill>
              <a:effectLst>
                <a:outerShdw blurRad="38100" dist="38100" dir="2700000" algn="tl">
                  <a:srgbClr val="FFFFFF"/>
                </a:outerShdw>
              </a:effectLst>
            </a:endParaRPr>
          </a:p>
        </p:txBody>
      </p:sp>
      <p:sp>
        <p:nvSpPr>
          <p:cNvPr id="22531" name="Rectangle 3"/>
          <p:cNvSpPr>
            <a:spLocks noGrp="1" noChangeArrowheads="1"/>
          </p:cNvSpPr>
          <p:nvPr>
            <p:ph type="body" idx="1"/>
          </p:nvPr>
        </p:nvSpPr>
        <p:spPr/>
        <p:txBody>
          <a:bodyPr/>
          <a:lstStyle/>
          <a:p>
            <a:pPr eaLnBrk="1" hangingPunct="1"/>
            <a:endParaRPr lang="en-US" smtClean="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p:cNvSpPr>
            <a:spLocks noGrp="1" noChangeArrowheads="1"/>
          </p:cNvSpPr>
          <p:nvPr>
            <p:ph type="body" idx="1"/>
          </p:nvPr>
        </p:nvSpPr>
        <p:spPr/>
        <p:txBody>
          <a:bodyPr/>
          <a:lstStyle/>
          <a:p>
            <a:pPr eaLnBrk="1" hangingPunct="1"/>
            <a:endParaRPr lang="en-US" smtClean="0"/>
          </a:p>
        </p:txBody>
      </p:sp>
      <p:pic>
        <p:nvPicPr>
          <p:cNvPr id="23554" name="Picture 5" descr="ArundoCarry"/>
          <p:cNvPicPr>
            <a:picLocks noChangeAspect="1" noChangeArrowheads="1"/>
          </p:cNvPicPr>
          <p:nvPr/>
        </p:nvPicPr>
        <p:blipFill>
          <a:blip r:embed="rId2"/>
          <a:srcRect/>
          <a:stretch>
            <a:fillRect/>
          </a:stretch>
        </p:blipFill>
        <p:spPr bwMode="auto">
          <a:xfrm>
            <a:off x="-1169988" y="0"/>
            <a:ext cx="10313988" cy="6858000"/>
          </a:xfrm>
          <a:prstGeom prst="rect">
            <a:avLst/>
          </a:prstGeom>
          <a:noFill/>
          <a:ln w="9525">
            <a:noFill/>
            <a:miter lim="800000"/>
            <a:headEnd/>
            <a:tailEnd/>
          </a:ln>
        </p:spPr>
      </p:pic>
      <p:sp>
        <p:nvSpPr>
          <p:cNvPr id="5122" name="Rectangle 2"/>
          <p:cNvSpPr>
            <a:spLocks noGrp="1" noChangeArrowheads="1"/>
          </p:cNvSpPr>
          <p:nvPr>
            <p:ph type="title"/>
          </p:nvPr>
        </p:nvSpPr>
        <p:spPr>
          <a:xfrm>
            <a:off x="457200" y="-207963"/>
            <a:ext cx="8229600" cy="1143001"/>
          </a:xfrm>
        </p:spPr>
        <p:txBody>
          <a:bodyPr/>
          <a:lstStyle/>
          <a:p>
            <a:pPr eaLnBrk="1" hangingPunct="1">
              <a:defRPr/>
            </a:pPr>
            <a:r>
              <a:rPr lang="en-US" sz="3600" b="1" i="1" dirty="0" err="1" smtClean="0">
                <a:solidFill>
                  <a:srgbClr val="FFFF00"/>
                </a:solidFill>
                <a:effectLst>
                  <a:outerShdw blurRad="50800" dist="38100" dir="2700000" algn="tl" rotWithShape="0">
                    <a:prstClr val="black">
                      <a:alpha val="71000"/>
                    </a:prstClr>
                  </a:outerShdw>
                </a:effectLst>
              </a:rPr>
              <a:t>Arundo</a:t>
            </a:r>
            <a:r>
              <a:rPr lang="en-US" sz="3600" b="1" i="1" dirty="0" smtClean="0">
                <a:solidFill>
                  <a:srgbClr val="FFFF00"/>
                </a:solidFill>
                <a:effectLst>
                  <a:outerShdw blurRad="50800" dist="38100" dir="2700000" algn="tl" rotWithShape="0">
                    <a:prstClr val="black">
                      <a:alpha val="71000"/>
                    </a:prstClr>
                  </a:outerShdw>
                </a:effectLst>
              </a:rPr>
              <a:t> </a:t>
            </a:r>
            <a:r>
              <a:rPr lang="en-US" sz="3600" b="1" i="1" dirty="0" err="1" smtClean="0">
                <a:solidFill>
                  <a:srgbClr val="FFFF00"/>
                </a:solidFill>
                <a:effectLst>
                  <a:outerShdw blurRad="50800" dist="38100" dir="2700000" algn="tl" rotWithShape="0">
                    <a:prstClr val="black">
                      <a:alpha val="71000"/>
                    </a:prstClr>
                  </a:outerShdw>
                </a:effectLst>
              </a:rPr>
              <a:t>donax</a:t>
            </a:r>
            <a:r>
              <a:rPr lang="en-US" sz="3600" b="1" i="1" dirty="0" smtClean="0">
                <a:solidFill>
                  <a:srgbClr val="FFFF00"/>
                </a:solidFill>
                <a:effectLst>
                  <a:outerShdw blurRad="50800" dist="38100" dir="2700000" algn="tl" rotWithShape="0">
                    <a:prstClr val="black">
                      <a:alpha val="71000"/>
                    </a:prstClr>
                  </a:outerShdw>
                </a:effectLst>
              </a:rPr>
              <a:t> </a:t>
            </a:r>
            <a:r>
              <a:rPr lang="en-US" sz="3600" b="1" dirty="0" smtClean="0">
                <a:solidFill>
                  <a:srgbClr val="FFFF00"/>
                </a:solidFill>
                <a:effectLst>
                  <a:outerShdw blurRad="50800" dist="38100" dir="2700000" algn="tl" rotWithShape="0">
                    <a:prstClr val="black">
                      <a:alpha val="71000"/>
                    </a:prstClr>
                  </a:outerShdw>
                </a:effectLst>
              </a:rPr>
              <a:t>(giant reed)</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descr="weed_scotbroom_inf_ec"/>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4578" name="Rectangle 2"/>
          <p:cNvSpPr>
            <a:spLocks noGrp="1" noChangeArrowheads="1"/>
          </p:cNvSpPr>
          <p:nvPr>
            <p:ph type="title"/>
          </p:nvPr>
        </p:nvSpPr>
        <p:spPr/>
        <p:txBody>
          <a:bodyPr/>
          <a:lstStyle/>
          <a:p>
            <a:pPr eaLnBrk="1" hangingPunct="1"/>
            <a:r>
              <a:rPr lang="en-US" b="1" smtClean="0">
                <a:solidFill>
                  <a:srgbClr val="008000"/>
                </a:solidFill>
              </a:rPr>
              <a:t>Scotch broom</a:t>
            </a:r>
          </a:p>
        </p:txBody>
      </p:sp>
      <p:sp>
        <p:nvSpPr>
          <p:cNvPr id="24579" name="Rectangle 3"/>
          <p:cNvSpPr>
            <a:spLocks noGrp="1" noChangeArrowheads="1"/>
          </p:cNvSpPr>
          <p:nvPr>
            <p:ph type="body" idx="1"/>
          </p:nvPr>
        </p:nvSpPr>
        <p:spPr/>
        <p:txBody>
          <a:bodyPr/>
          <a:lstStyle/>
          <a:p>
            <a:pPr eaLnBrk="1" hangingPunct="1"/>
            <a:endParaRPr lang="en-US" smtClean="0"/>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descr="EichhorniaBoat"/>
          <p:cNvPicPr>
            <a:picLocks noChangeAspect="1" noChangeArrowheads="1"/>
          </p:cNvPicPr>
          <p:nvPr/>
        </p:nvPicPr>
        <p:blipFill>
          <a:blip r:embed="rId2"/>
          <a:srcRect/>
          <a:stretch>
            <a:fillRect/>
          </a:stretch>
        </p:blipFill>
        <p:spPr bwMode="auto">
          <a:xfrm>
            <a:off x="0" y="-601663"/>
            <a:ext cx="9144000" cy="7459663"/>
          </a:xfrm>
          <a:prstGeom prst="rect">
            <a:avLst/>
          </a:prstGeom>
          <a:noFill/>
          <a:ln w="9525">
            <a:noFill/>
            <a:miter lim="800000"/>
            <a:headEnd/>
            <a:tailEnd/>
          </a:ln>
        </p:spPr>
      </p:pic>
      <p:sp>
        <p:nvSpPr>
          <p:cNvPr id="25602" name="Rectangle 2"/>
          <p:cNvSpPr>
            <a:spLocks noGrp="1" noChangeArrowheads="1"/>
          </p:cNvSpPr>
          <p:nvPr>
            <p:ph type="title"/>
          </p:nvPr>
        </p:nvSpPr>
        <p:spPr>
          <a:xfrm>
            <a:off x="457200" y="80963"/>
            <a:ext cx="8229600" cy="1143000"/>
          </a:xfrm>
        </p:spPr>
        <p:txBody>
          <a:bodyPr/>
          <a:lstStyle/>
          <a:p>
            <a:pPr eaLnBrk="1" hangingPunct="1"/>
            <a:r>
              <a:rPr lang="en-US" b="1" smtClean="0">
                <a:solidFill>
                  <a:schemeClr val="bg1"/>
                </a:solidFill>
              </a:rPr>
              <a:t>Water hyacinth</a:t>
            </a:r>
          </a:p>
        </p:txBody>
      </p:sp>
      <p:sp>
        <p:nvSpPr>
          <p:cNvPr id="25603" name="Rectangle 3"/>
          <p:cNvSpPr>
            <a:spLocks noGrp="1" noChangeArrowheads="1"/>
          </p:cNvSpPr>
          <p:nvPr>
            <p:ph type="body" idx="1"/>
          </p:nvPr>
        </p:nvSpPr>
        <p:spPr/>
        <p:txBody>
          <a:bodyPr/>
          <a:lstStyle/>
          <a:p>
            <a:pPr eaLnBrk="1" hangingPunct="1">
              <a:buFontTx/>
              <a:buNone/>
            </a:pPr>
            <a:endParaRPr lang="en-US" smtClean="0"/>
          </a:p>
        </p:txBody>
      </p:sp>
    </p:spTree>
  </p:cSld>
  <p:clrMapOvr>
    <a:masterClrMapping/>
  </p:clrMapOvr>
  <p:transition>
    <p:fade/>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4038</TotalTime>
  <Words>1322</Words>
  <Application>Microsoft Office PowerPoint</Application>
  <PresentationFormat>On-screen Show (4:3)</PresentationFormat>
  <Paragraphs>382</Paragraphs>
  <Slides>39</Slides>
  <Notes>22</Notes>
  <HiddenSlides>0</HiddenSlides>
  <MMClips>0</MMClips>
  <ScaleCrop>false</ScaleCrop>
  <HeadingPairs>
    <vt:vector size="6" baseType="variant">
      <vt:variant>
        <vt:lpstr>Fonts Used</vt:lpstr>
      </vt:variant>
      <vt:variant>
        <vt:i4>5</vt:i4>
      </vt:variant>
      <vt:variant>
        <vt:lpstr>Design Template</vt:lpstr>
      </vt:variant>
      <vt:variant>
        <vt:i4>1</vt:i4>
      </vt:variant>
      <vt:variant>
        <vt:lpstr>Slide Titles</vt:lpstr>
      </vt:variant>
      <vt:variant>
        <vt:i4>39</vt:i4>
      </vt:variant>
    </vt:vector>
  </HeadingPairs>
  <TitlesOfParts>
    <vt:vector size="45" baseType="lpstr">
      <vt:lpstr>Arial</vt:lpstr>
      <vt:lpstr>Arial Black</vt:lpstr>
      <vt:lpstr>Wingdings</vt:lpstr>
      <vt:lpstr>굴림</vt:lpstr>
      <vt:lpstr>Times New Roman</vt:lpstr>
      <vt:lpstr>Default Design</vt:lpstr>
      <vt:lpstr>Invasive Plants, Biodiversity and  Regional Planning </vt:lpstr>
      <vt:lpstr>Who is Cal-IPC?</vt:lpstr>
      <vt:lpstr>Cal-IPC Inventory</vt:lpstr>
      <vt:lpstr>Invasive plants</vt:lpstr>
      <vt:lpstr>Impacts</vt:lpstr>
      <vt:lpstr>Yellow starthistle</vt:lpstr>
      <vt:lpstr>Arundo donax (giant reed)</vt:lpstr>
      <vt:lpstr>Scotch broom</vt:lpstr>
      <vt:lpstr>Water hyacinth</vt:lpstr>
      <vt:lpstr>Slide 10</vt:lpstr>
      <vt:lpstr>Slide 11</vt:lpstr>
      <vt:lpstr>Slide 12</vt:lpstr>
      <vt:lpstr>National effort</vt:lpstr>
      <vt:lpstr>Interagency effort</vt:lpstr>
      <vt:lpstr>International crisis</vt:lpstr>
      <vt:lpstr>Wildlife planning</vt:lpstr>
      <vt:lpstr>Plenty not here yet…</vt:lpstr>
      <vt:lpstr>Slide 18</vt:lpstr>
      <vt:lpstr>Reasons to worry</vt:lpstr>
      <vt:lpstr>More CO2 = increased plant growth</vt:lpstr>
      <vt:lpstr>Shift toward higher latitudes</vt:lpstr>
      <vt:lpstr>Shift to higher elevations</vt:lpstr>
      <vt:lpstr>Increased fire</vt:lpstr>
      <vt:lpstr>Climate adaptation</vt:lpstr>
      <vt:lpstr>Common recommendations</vt:lpstr>
      <vt:lpstr>Broaden scope</vt:lpstr>
      <vt:lpstr>Decision support</vt:lpstr>
      <vt:lpstr>Landscape-scale strategy</vt:lpstr>
      <vt:lpstr>NCCP integration</vt:lpstr>
      <vt:lpstr>NCCP Region</vt:lpstr>
      <vt:lpstr>Strategic Plan—Blueprint for Action</vt:lpstr>
      <vt:lpstr>Slide 32</vt:lpstr>
      <vt:lpstr>Management Levels</vt:lpstr>
      <vt:lpstr>Level 2 - Eradication (region-wide)</vt:lpstr>
      <vt:lpstr>Slide 35</vt:lpstr>
      <vt:lpstr>Slide 36</vt:lpstr>
      <vt:lpstr>Slide 37</vt:lpstr>
      <vt:lpstr>Landscape-scale strategy</vt:lpstr>
      <vt:lpstr>Contact</vt:lpstr>
    </vt:vector>
  </TitlesOfParts>
  <Company>CAL-IPC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Doug Johnson</dc:creator>
  <cp:lastModifiedBy>Cal-IPC</cp:lastModifiedBy>
  <cp:revision>68</cp:revision>
  <dcterms:created xsi:type="dcterms:W3CDTF">2008-06-05T18:48:36Z</dcterms:created>
  <dcterms:modified xsi:type="dcterms:W3CDTF">2013-11-20T15:29:06Z</dcterms:modified>
</cp:coreProperties>
</file>